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8649" r:id="rId3"/>
    <p:sldId id="9062" r:id="rId4"/>
    <p:sldId id="9356" r:id="rId5"/>
    <p:sldId id="9138" r:id="rId6"/>
    <p:sldId id="9412" r:id="rId7"/>
    <p:sldId id="9497" r:id="rId8"/>
    <p:sldId id="9450" r:id="rId9"/>
    <p:sldId id="9323" r:id="rId10"/>
    <p:sldId id="9317" r:id="rId11"/>
    <p:sldId id="9663" r:id="rId12"/>
    <p:sldId id="9244" r:id="rId13"/>
    <p:sldId id="9500" r:id="rId14"/>
    <p:sldId id="9501" r:id="rId15"/>
    <p:sldId id="9543" r:id="rId16"/>
    <p:sldId id="9499" r:id="rId17"/>
    <p:sldId id="9505" r:id="rId18"/>
    <p:sldId id="9613" r:id="rId19"/>
    <p:sldId id="9542" r:id="rId20"/>
    <p:sldId id="9614" r:id="rId21"/>
    <p:sldId id="9667" r:id="rId22"/>
    <p:sldId id="9675" r:id="rId23"/>
    <p:sldId id="9676" r:id="rId24"/>
    <p:sldId id="9708" r:id="rId25"/>
    <p:sldId id="9638" r:id="rId26"/>
    <p:sldId id="9639" r:id="rId27"/>
    <p:sldId id="9640" r:id="rId28"/>
    <p:sldId id="9214" r:id="rId29"/>
    <p:sldId id="9216" r:id="rId30"/>
    <p:sldId id="9392" r:id="rId31"/>
    <p:sldId id="9541" r:id="rId32"/>
    <p:sldId id="9217" r:id="rId33"/>
    <p:sldId id="9393" r:id="rId34"/>
    <p:sldId id="9277" r:id="rId35"/>
    <p:sldId id="9219" r:id="rId36"/>
    <p:sldId id="9220" r:id="rId37"/>
    <p:sldId id="9221" r:id="rId38"/>
    <p:sldId id="9224" r:id="rId39"/>
    <p:sldId id="9225" r:id="rId40"/>
    <p:sldId id="9191" r:id="rId41"/>
    <p:sldId id="9734" r:id="rId43"/>
    <p:sldId id="9193" r:id="rId44"/>
    <p:sldId id="9195" r:id="rId4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B25F93F1-D337-477A-B98A-83DE47DDB92A}"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1F2EF2D7-A99A-4AC5-BC01-384F23EAC7CE}"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838200" y="365125"/>
            <a:ext cx="10515600" cy="581183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smtClean="0"/>
              <a:t>マスタ テキストの書式設定</a:t>
            </a:r>
            <a:endParaRPr kumimoji="1" lang="ja-JP" altLang="en-US" dirty="0" smtClean="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 テキストの書式設定</a:t>
            </a:r>
            <a:endParaRPr kumimoji="1" lang="ja-JP" altLang="en-US" dirty="0" smtClean="0"/>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 テキストの書式設定</a:t>
            </a:r>
            <a:endParaRPr kumimoji="1" lang="ja-JP" altLang="en-US" dirty="0" smtClean="0"/>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dirty="0" smtClean="0"/>
              <a:t>マスタ タイトルの書式設定</a:t>
            </a:r>
            <a:endParaRPr kumimoji="1" lang="ja-JP" altLang="en-US" dirty="0"/>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smtClean="0"/>
              <a:t>マスタ テキストの書式設定</a:t>
            </a:r>
            <a:endParaRPr kumimoji="1" lang="ja-JP" altLang="en-US" dirty="0" smtClean="0"/>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928E-AA9A-4D89-BC1F-A2C05AB4BD92}"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1164590" y="1566545"/>
            <a:ext cx="9791065" cy="2182495"/>
          </a:xfrm>
          <a:pattFill prst="pct10">
            <a:fgClr>
              <a:schemeClr val="accent1"/>
            </a:fgClr>
            <a:bgClr>
              <a:schemeClr val="bg1"/>
            </a:bgClr>
          </a:pattFill>
          <a:ln w="47625">
            <a:solidFill>
              <a:srgbClr val="00B050"/>
            </a:solidFill>
          </a:ln>
        </p:spPr>
        <p:txBody>
          <a:bodyPr>
            <a:noAutofit/>
          </a:bodyPr>
          <a:p>
            <a:pPr algn="ctr"/>
            <a:r>
              <a:rPr lang="ja-JP" altLang="en-US" sz="4800">
                <a:sym typeface="+mn-ea"/>
              </a:rPr>
              <a:t>北勢線の定期外利用を</a:t>
            </a:r>
            <a:br>
              <a:rPr lang="ja-JP" altLang="en-US" sz="4800">
                <a:sym typeface="+mn-ea"/>
              </a:rPr>
            </a:br>
            <a:r>
              <a:rPr lang="ja-JP" altLang="en-US" sz="4800">
                <a:sym typeface="+mn-ea"/>
              </a:rPr>
              <a:t>増やす方策を考える</a:t>
            </a:r>
            <a:endParaRPr lang="ja-JP" altLang="en-US" sz="4800">
              <a:sym typeface="+mn-ea"/>
            </a:endParaRPr>
          </a:p>
        </p:txBody>
      </p:sp>
      <p:sp>
        <p:nvSpPr>
          <p:cNvPr id="3" name="タイトル 1"/>
          <p:cNvSpPr>
            <a:spLocks noGrp="1"/>
          </p:cNvSpPr>
          <p:nvPr/>
        </p:nvSpPr>
        <p:spPr>
          <a:xfrm>
            <a:off x="3074035" y="4608195"/>
            <a:ext cx="6043930" cy="1009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u="sng"/>
              <a:t>北勢線とまち育みを考える会</a:t>
            </a:r>
            <a:endParaRPr lang="ja-JP" altLang="en-US" sz="3200" u="sng"/>
          </a:p>
        </p:txBody>
      </p:sp>
      <p:sp>
        <p:nvSpPr>
          <p:cNvPr id="4" name="タイトル 1"/>
          <p:cNvSpPr>
            <a:spLocks noGrp="1"/>
          </p:cNvSpPr>
          <p:nvPr/>
        </p:nvSpPr>
        <p:spPr>
          <a:xfrm>
            <a:off x="3038475" y="3855720"/>
            <a:ext cx="6043930" cy="8375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a:t>令和７年８月</a:t>
            </a:r>
            <a:endParaRPr lang="ja-JP" altLang="en-US" sz="2800"/>
          </a:p>
        </p:txBody>
      </p:sp>
      <p:sp>
        <p:nvSpPr>
          <p:cNvPr id="5" name="テキストボックス 4"/>
          <p:cNvSpPr txBox="1"/>
          <p:nvPr/>
        </p:nvSpPr>
        <p:spPr>
          <a:xfrm>
            <a:off x="426720" y="467360"/>
            <a:ext cx="6389370" cy="645160"/>
          </a:xfrm>
          <a:prstGeom prst="rect">
            <a:avLst/>
          </a:prstGeom>
          <a:noFill/>
        </p:spPr>
        <p:txBody>
          <a:bodyPr wrap="square" rtlCol="0">
            <a:spAutoFit/>
          </a:bodyPr>
          <a:p>
            <a:r>
              <a:rPr lang="ja-JP" altLang="en-US"/>
              <a:t>シリーズ勉強会『地域の公共交通とまちづくりを考える』</a:t>
            </a:r>
            <a:endParaRPr lang="ja-JP" altLang="en-US"/>
          </a:p>
          <a:p>
            <a:r>
              <a:rPr lang="ja-JP" altLang="en-US"/>
              <a:t>　第２３回　「ピンポイントテーマディスカッション」　その４</a:t>
            </a:r>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5541645" cy="701040"/>
          </a:xfrm>
          <a:ln w="25400" cmpd="sng">
            <a:solidFill>
              <a:srgbClr val="0070C0"/>
            </a:solidFill>
            <a:prstDash val="solid"/>
          </a:ln>
        </p:spPr>
        <p:txBody>
          <a:bodyPr>
            <a:normAutofit/>
          </a:bodyPr>
          <a:p>
            <a:pPr algn="l"/>
            <a:r>
              <a:rPr lang="ja-JP" altLang="en-US" sz="3600">
                <a:sym typeface="+mn-ea"/>
              </a:rPr>
              <a:t>今の施設、車両では・・・</a:t>
            </a:r>
            <a:endParaRPr lang="ja-JP" altLang="en-US" sz="3600">
              <a:sym typeface="+mn-ea"/>
            </a:endParaRPr>
          </a:p>
        </p:txBody>
      </p:sp>
      <p:sp>
        <p:nvSpPr>
          <p:cNvPr id="4" name="サブタイトル 2"/>
          <p:cNvSpPr>
            <a:spLocks noGrp="1"/>
          </p:cNvSpPr>
          <p:nvPr/>
        </p:nvSpPr>
        <p:spPr>
          <a:xfrm>
            <a:off x="803275" y="1353820"/>
            <a:ext cx="10953750" cy="53708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600">
                <a:sym typeface="+mn-ea"/>
              </a:rPr>
              <a:t>　現在デイタイムにおいても、現行の施設、車両の条件下にしては、それなりの利便性を確保しています。今よりも利便性向上できるとすれば、楚原～阿下喜の運行間隔を、昼間にも</a:t>
            </a:r>
            <a:r>
              <a:rPr lang="ja-JP" altLang="en-US" sz="3600">
                <a:solidFill>
                  <a:srgbClr val="FF0000"/>
                </a:solidFill>
                <a:sym typeface="+mn-ea"/>
              </a:rPr>
              <a:t>３０分ヘッド</a:t>
            </a:r>
            <a:r>
              <a:rPr lang="ja-JP" altLang="en-US" sz="3600">
                <a:sym typeface="+mn-ea"/>
              </a:rPr>
              <a:t>にすることくらいかもしれません。持ち駒がほとんどない状態で、すぐに大きな利便性向上を実現するのは非常に難しそうです。</a:t>
            </a:r>
            <a:endParaRPr lang="ja-JP" altLang="en-US" sz="360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327275" y="1785620"/>
            <a:ext cx="7748905" cy="1325880"/>
          </a:xfrm>
          <a:ln w="34925" cmpd="sng">
            <a:solidFill>
              <a:srgbClr val="00B050"/>
            </a:solidFill>
            <a:prstDash val="solid"/>
          </a:ln>
        </p:spPr>
        <p:txBody>
          <a:bodyPr/>
          <a:p>
            <a:pPr algn="ctr"/>
            <a:r>
              <a:rPr lang="ja-JP" altLang="en-US" sz="4000"/>
              <a:t>お得感をどうやって演出する？</a:t>
            </a:r>
            <a:endParaRPr lang="ja-JP" altLang="en-US" sz="4000"/>
          </a:p>
        </p:txBody>
      </p:sp>
      <p:sp>
        <p:nvSpPr>
          <p:cNvPr id="3" name="タイトル 1"/>
          <p:cNvSpPr>
            <a:spLocks noGrp="1"/>
          </p:cNvSpPr>
          <p:nvPr/>
        </p:nvSpPr>
        <p:spPr>
          <a:xfrm>
            <a:off x="965200" y="378460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普段利用していない人たちは</a:t>
            </a:r>
            <a:endParaRPr lang="ja-JP" altLang="en-US" sz="3200"/>
          </a:p>
          <a:p>
            <a:pPr algn="ctr"/>
            <a:r>
              <a:rPr lang="ja-JP" altLang="en-US" sz="3200"/>
              <a:t>どうしたら電車を利用してくれるでしょう？</a:t>
            </a:r>
            <a:endParaRPr lang="ja-JP" altLang="en-US" sz="3200"/>
          </a:p>
        </p:txBody>
      </p:sp>
      <p:sp>
        <p:nvSpPr>
          <p:cNvPr id="4" name="テキストボックス 3"/>
          <p:cNvSpPr txBox="1"/>
          <p:nvPr/>
        </p:nvSpPr>
        <p:spPr>
          <a:xfrm>
            <a:off x="1514475" y="905510"/>
            <a:ext cx="2767330" cy="583565"/>
          </a:xfrm>
          <a:prstGeom prst="rect">
            <a:avLst/>
          </a:prstGeom>
          <a:noFill/>
        </p:spPr>
        <p:txBody>
          <a:bodyPr wrap="square" rtlCol="0">
            <a:spAutoFit/>
          </a:bodyPr>
          <a:p>
            <a:pPr algn="ctr"/>
            <a:r>
              <a:rPr lang="ja-JP" altLang="en-US" sz="3200"/>
              <a:t>第二の命題</a:t>
            </a:r>
            <a:endParaRPr lang="ja-JP"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49275" y="342900"/>
            <a:ext cx="10302240" cy="701040"/>
          </a:xfrm>
          <a:ln w="25400" cmpd="sng">
            <a:solidFill>
              <a:srgbClr val="0070C0"/>
            </a:solidFill>
            <a:prstDash val="solid"/>
          </a:ln>
        </p:spPr>
        <p:txBody>
          <a:bodyPr>
            <a:normAutofit/>
          </a:bodyPr>
          <a:p>
            <a:pPr algn="l"/>
            <a:r>
              <a:rPr lang="ja-JP" altLang="en-US" sz="3600"/>
              <a:t>熊本の公共交通無料デーでは人であふれていた</a:t>
            </a:r>
            <a:endParaRPr lang="ja-JP" altLang="en-US" sz="3600"/>
          </a:p>
        </p:txBody>
      </p:sp>
      <p:pic>
        <p:nvPicPr>
          <p:cNvPr id="3" name="図形 2"/>
          <p:cNvPicPr>
            <a:picLocks noChangeAspect="1"/>
          </p:cNvPicPr>
          <p:nvPr/>
        </p:nvPicPr>
        <p:blipFill>
          <a:blip r:embed="rId1"/>
          <a:stretch>
            <a:fillRect/>
          </a:stretch>
        </p:blipFill>
        <p:spPr>
          <a:xfrm>
            <a:off x="1331595" y="1129030"/>
            <a:ext cx="9116695" cy="54375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681085" cy="701040"/>
          </a:xfrm>
          <a:ln w="25400" cmpd="sng">
            <a:solidFill>
              <a:srgbClr val="0070C0"/>
            </a:solidFill>
            <a:prstDash val="solid"/>
          </a:ln>
        </p:spPr>
        <p:txBody>
          <a:bodyPr>
            <a:normAutofit/>
          </a:bodyPr>
          <a:p>
            <a:pPr algn="l"/>
            <a:r>
              <a:rPr lang="ja-JP" altLang="en-US" sz="3600"/>
              <a:t>無料デーの地域への経済効果は大きい</a:t>
            </a:r>
            <a:endParaRPr lang="ja-JP" altLang="en-US" sz="3600"/>
          </a:p>
        </p:txBody>
      </p:sp>
      <p:pic>
        <p:nvPicPr>
          <p:cNvPr id="4" name="図形 3"/>
          <p:cNvPicPr>
            <a:picLocks noChangeAspect="1"/>
          </p:cNvPicPr>
          <p:nvPr/>
        </p:nvPicPr>
        <p:blipFill>
          <a:blip r:embed="rId1"/>
          <a:stretch>
            <a:fillRect/>
          </a:stretch>
        </p:blipFill>
        <p:spPr>
          <a:xfrm>
            <a:off x="1393190" y="1106805"/>
            <a:ext cx="6809105" cy="5442585"/>
          </a:xfrm>
          <a:prstGeom prst="rect">
            <a:avLst/>
          </a:prstGeom>
        </p:spPr>
      </p:pic>
      <p:sp>
        <p:nvSpPr>
          <p:cNvPr id="3" name="テキストボックス 2"/>
          <p:cNvSpPr txBox="1"/>
          <p:nvPr/>
        </p:nvSpPr>
        <p:spPr>
          <a:xfrm>
            <a:off x="8372475" y="1351280"/>
            <a:ext cx="3402965" cy="4961890"/>
          </a:xfrm>
          <a:prstGeom prst="rect">
            <a:avLst/>
          </a:prstGeom>
          <a:noFill/>
        </p:spPr>
        <p:txBody>
          <a:bodyPr wrap="square" rtlCol="0">
            <a:spAutoFit/>
          </a:bodyPr>
          <a:p>
            <a:pPr algn="l">
              <a:lnSpc>
                <a:spcPct val="110000"/>
              </a:lnSpc>
            </a:pPr>
            <a:r>
              <a:rPr lang="ja-JP" altLang="en-US" sz="3200"/>
              <a:t>　割安感を感じることができれば、それなりに</a:t>
            </a:r>
            <a:r>
              <a:rPr lang="ja-JP" altLang="en-US" sz="3200">
                <a:solidFill>
                  <a:srgbClr val="FF0000"/>
                </a:solidFill>
              </a:rPr>
              <a:t>利用者は増え</a:t>
            </a:r>
            <a:r>
              <a:rPr lang="ja-JP" altLang="en-US" sz="3200"/>
              <a:t>ます。ほど良い落としどころを見つければ、かかった</a:t>
            </a:r>
            <a:r>
              <a:rPr lang="ja-JP" altLang="en-US" sz="3200">
                <a:solidFill>
                  <a:srgbClr val="FF0000"/>
                </a:solidFill>
              </a:rPr>
              <a:t>経費の何倍もの経済効果</a:t>
            </a:r>
            <a:r>
              <a:rPr lang="ja-JP" altLang="en-US" sz="3200"/>
              <a:t>が見込まれます。</a:t>
            </a:r>
            <a:endParaRPr lang="ja-JP" alt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10498455" cy="701040"/>
          </a:xfrm>
          <a:ln w="25400" cmpd="sng">
            <a:solidFill>
              <a:srgbClr val="0070C0"/>
            </a:solidFill>
            <a:prstDash val="solid"/>
          </a:ln>
        </p:spPr>
        <p:txBody>
          <a:bodyPr>
            <a:normAutofit/>
          </a:bodyPr>
          <a:p>
            <a:pPr algn="l"/>
            <a:r>
              <a:rPr lang="ja-JP" altLang="en-US" sz="3600"/>
              <a:t>お得感を感じれば自動車から転換する人も・・・</a:t>
            </a:r>
            <a:endParaRPr lang="ja-JP" altLang="en-US" sz="3600"/>
          </a:p>
        </p:txBody>
      </p:sp>
      <p:sp>
        <p:nvSpPr>
          <p:cNvPr id="4" name="サブタイトル 2"/>
          <p:cNvSpPr>
            <a:spLocks noGrp="1"/>
          </p:cNvSpPr>
          <p:nvPr/>
        </p:nvSpPr>
        <p:spPr>
          <a:xfrm>
            <a:off x="448945" y="1242695"/>
            <a:ext cx="11164570" cy="50215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30000"/>
              </a:lnSpc>
              <a:spcAft>
                <a:spcPts val="0"/>
              </a:spcAft>
            </a:pPr>
            <a:r>
              <a:rPr lang="ja-JP" altLang="en-US" sz="3600"/>
              <a:t>　熊本市の事例から、人々は</a:t>
            </a:r>
            <a:r>
              <a:rPr lang="ja-JP" altLang="en-US" sz="3600">
                <a:solidFill>
                  <a:srgbClr val="FF0000"/>
                </a:solidFill>
              </a:rPr>
              <a:t>お得感を感じることができれば多少の不便さならば許容</a:t>
            </a:r>
            <a:r>
              <a:rPr lang="ja-JP" altLang="en-US" sz="3600"/>
              <a:t>して、かなり多くの人が自動車をやめて公共交通に転換していることが分かります。</a:t>
            </a:r>
            <a:endParaRPr lang="ja-JP" altLang="en-US" sz="3600"/>
          </a:p>
          <a:p>
            <a:pPr algn="l">
              <a:lnSpc>
                <a:spcPct val="130000"/>
              </a:lnSpc>
              <a:spcAft>
                <a:spcPts val="0"/>
              </a:spcAft>
            </a:pPr>
            <a:r>
              <a:rPr lang="ja-JP" altLang="en-US" sz="3600"/>
              <a:t>　拠出できる公的資金には限りがありますから、</a:t>
            </a:r>
            <a:r>
              <a:rPr lang="ja-JP" altLang="en-US" sz="3600">
                <a:solidFill>
                  <a:srgbClr val="FF0000"/>
                </a:solidFill>
              </a:rPr>
              <a:t>お得感と利便性のバランス</a:t>
            </a:r>
            <a:r>
              <a:rPr lang="ja-JP" altLang="en-US" sz="3600"/>
              <a:t>が取れた施策を考える必要があります。どんなお得感を演出すれば効率的に自動車から公共交通に転換してもらえるでしょうか。</a:t>
            </a:r>
            <a:endParaRPr lang="ja-JP" altLang="en-US" sz="360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003425" y="1785620"/>
            <a:ext cx="8128635" cy="1325880"/>
          </a:xfrm>
          <a:ln w="34925" cmpd="sng">
            <a:solidFill>
              <a:srgbClr val="00B050"/>
            </a:solidFill>
            <a:prstDash val="solid"/>
          </a:ln>
        </p:spPr>
        <p:txBody>
          <a:bodyPr/>
          <a:p>
            <a:pPr algn="ctr"/>
            <a:r>
              <a:rPr lang="ja-JP" altLang="en-US" sz="4000"/>
              <a:t>多くの人が利用してくれる</a:t>
            </a:r>
            <a:br>
              <a:rPr lang="ja-JP" altLang="en-US" sz="4000"/>
            </a:br>
            <a:r>
              <a:rPr lang="ja-JP" altLang="en-US" sz="4000"/>
              <a:t>お得感のある運賃</a:t>
            </a:r>
            <a:endParaRPr lang="ja-JP" altLang="en-US" sz="4000"/>
          </a:p>
        </p:txBody>
      </p:sp>
      <p:sp>
        <p:nvSpPr>
          <p:cNvPr id="3" name="タイトル 1"/>
          <p:cNvSpPr>
            <a:spLocks noGrp="1"/>
          </p:cNvSpPr>
          <p:nvPr/>
        </p:nvSpPr>
        <p:spPr>
          <a:xfrm>
            <a:off x="965200" y="378460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普段利用していない沿線の人たちは</a:t>
            </a:r>
            <a:endParaRPr lang="ja-JP" altLang="en-US" sz="3200"/>
          </a:p>
          <a:p>
            <a:pPr algn="ctr"/>
            <a:r>
              <a:rPr lang="ja-JP" altLang="en-US" sz="3200"/>
              <a:t>どうしたら電車を利用してくれるでしょう？</a:t>
            </a:r>
            <a:endParaRPr lang="ja-JP" altLang="en-US" sz="3200"/>
          </a:p>
          <a:p>
            <a:pPr algn="ctr"/>
            <a:r>
              <a:rPr lang="ja-JP" altLang="en-US" sz="3200"/>
              <a:t>ヨーロッパの事情をみて考えてみましょう。</a:t>
            </a:r>
            <a:endParaRPr lang="ja-JP"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6220460" cy="701040"/>
          </a:xfrm>
          <a:ln w="25400" cmpd="sng">
            <a:solidFill>
              <a:srgbClr val="0070C0"/>
            </a:solidFill>
            <a:prstDash val="solid"/>
          </a:ln>
        </p:spPr>
        <p:txBody>
          <a:bodyPr>
            <a:normAutofit/>
          </a:bodyPr>
          <a:p>
            <a:pPr algn="l"/>
            <a:r>
              <a:rPr lang="ja-JP" altLang="en-US" sz="3600"/>
              <a:t>ウィーン市の公共交通運賃</a:t>
            </a:r>
            <a:endParaRPr lang="ja-JP" altLang="en-US" sz="3600"/>
          </a:p>
        </p:txBody>
      </p:sp>
      <p:pic>
        <p:nvPicPr>
          <p:cNvPr id="3" name="図形 2"/>
          <p:cNvPicPr>
            <a:picLocks noChangeAspect="1"/>
          </p:cNvPicPr>
          <p:nvPr/>
        </p:nvPicPr>
        <p:blipFill>
          <a:blip r:embed="rId1"/>
          <a:stretch>
            <a:fillRect/>
          </a:stretch>
        </p:blipFill>
        <p:spPr>
          <a:xfrm>
            <a:off x="777240" y="1296670"/>
            <a:ext cx="9683115" cy="4730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879205" cy="701040"/>
          </a:xfrm>
          <a:ln w="25400" cmpd="sng">
            <a:solidFill>
              <a:srgbClr val="0070C0"/>
            </a:solidFill>
            <a:prstDash val="solid"/>
          </a:ln>
        </p:spPr>
        <p:txBody>
          <a:bodyPr>
            <a:normAutofit/>
          </a:bodyPr>
          <a:p>
            <a:pPr algn="l"/>
            <a:r>
              <a:rPr lang="ja-JP" altLang="en-US" sz="3600"/>
              <a:t>ヨーロッパの公共交通のサブスク共通切符</a:t>
            </a:r>
            <a:endParaRPr lang="ja-JP" altLang="en-US" sz="3600"/>
          </a:p>
        </p:txBody>
      </p:sp>
      <p:sp>
        <p:nvSpPr>
          <p:cNvPr id="4" name="サブタイトル 2"/>
          <p:cNvSpPr>
            <a:spLocks noGrp="1"/>
          </p:cNvSpPr>
          <p:nvPr/>
        </p:nvSpPr>
        <p:spPr>
          <a:xfrm>
            <a:off x="471170" y="1437640"/>
            <a:ext cx="11388090" cy="5021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Aft>
                <a:spcPts val="0"/>
              </a:spcAft>
            </a:pPr>
            <a:r>
              <a:rPr lang="ja-JP" altLang="en-US" sz="3600"/>
              <a:t>　日本では事業者ごとにそれぞれ別々に運賃を支払う必要があります。日本ではこれが常識ですが、世界の都市圏内の公共交通は</a:t>
            </a:r>
            <a:r>
              <a:rPr lang="ja-JP" altLang="en-US" sz="3600">
                <a:solidFill>
                  <a:srgbClr val="FF0000"/>
                </a:solidFill>
              </a:rPr>
              <a:t>どの事業者が運営している交通機関でも共通運賃</a:t>
            </a:r>
            <a:r>
              <a:rPr lang="ja-JP" altLang="en-US" sz="3600"/>
              <a:t>というの常識となっています。</a:t>
            </a:r>
            <a:endParaRPr lang="ja-JP" altLang="en-US" sz="3600"/>
          </a:p>
          <a:p>
            <a:pPr algn="l">
              <a:lnSpc>
                <a:spcPct val="110000"/>
              </a:lnSpc>
              <a:spcAft>
                <a:spcPts val="0"/>
              </a:spcAft>
            </a:pPr>
            <a:r>
              <a:rPr lang="ja-JP" altLang="en-US" sz="3600">
                <a:sym typeface="+mn-ea"/>
              </a:rPr>
              <a:t>　</a:t>
            </a:r>
            <a:r>
              <a:rPr lang="ja-JP" altLang="en-US" sz="3600">
                <a:solidFill>
                  <a:srgbClr val="FF0000"/>
                </a:solidFill>
                <a:sym typeface="+mn-ea"/>
              </a:rPr>
              <a:t>１回券でも一定時間までなら乗り継ぎ可能</a:t>
            </a:r>
            <a:r>
              <a:rPr lang="ja-JP" altLang="en-US" sz="3600">
                <a:sym typeface="+mn-ea"/>
              </a:rPr>
              <a:t>。時間券、日券などさまざまな種類の切符が発売されています。</a:t>
            </a:r>
            <a:r>
              <a:rPr lang="ja-JP" altLang="en-US" sz="3600">
                <a:solidFill>
                  <a:srgbClr val="FF0000"/>
                </a:solidFill>
                <a:sym typeface="+mn-ea"/>
              </a:rPr>
              <a:t>学生向けには特に安い運賃</a:t>
            </a:r>
            <a:r>
              <a:rPr lang="ja-JP" altLang="en-US" sz="3600">
                <a:sym typeface="+mn-ea"/>
              </a:rPr>
              <a:t>が設定されています。</a:t>
            </a:r>
            <a:endParaRPr lang="ja-JP" altLang="en-US" sz="360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9274175" cy="701040"/>
          </a:xfrm>
          <a:ln w="25400" cmpd="sng">
            <a:solidFill>
              <a:srgbClr val="0070C0"/>
            </a:solidFill>
            <a:prstDash val="solid"/>
          </a:ln>
        </p:spPr>
        <p:txBody>
          <a:bodyPr>
            <a:normAutofit/>
          </a:bodyPr>
          <a:p>
            <a:pPr algn="l"/>
            <a:r>
              <a:rPr lang="ja-JP" altLang="en-US" sz="3600"/>
              <a:t>公共サービスとしての都市公共交通運賃</a:t>
            </a:r>
            <a:endParaRPr lang="ja-JP" altLang="en-US" sz="3600"/>
          </a:p>
        </p:txBody>
      </p:sp>
      <p:pic>
        <p:nvPicPr>
          <p:cNvPr id="4" name="図形 3"/>
          <p:cNvPicPr>
            <a:picLocks noChangeAspect="1"/>
          </p:cNvPicPr>
          <p:nvPr/>
        </p:nvPicPr>
        <p:blipFill>
          <a:blip r:embed="rId1"/>
          <a:stretch>
            <a:fillRect/>
          </a:stretch>
        </p:blipFill>
        <p:spPr>
          <a:xfrm>
            <a:off x="863600" y="1370330"/>
            <a:ext cx="4693920" cy="5113020"/>
          </a:xfrm>
          <a:prstGeom prst="rect">
            <a:avLst/>
          </a:prstGeom>
        </p:spPr>
      </p:pic>
      <p:pic>
        <p:nvPicPr>
          <p:cNvPr id="5" name="図形 4"/>
          <p:cNvPicPr>
            <a:picLocks noChangeAspect="1"/>
          </p:cNvPicPr>
          <p:nvPr/>
        </p:nvPicPr>
        <p:blipFill>
          <a:blip r:embed="rId2"/>
          <a:stretch>
            <a:fillRect/>
          </a:stretch>
        </p:blipFill>
        <p:spPr>
          <a:xfrm>
            <a:off x="6038850" y="1268730"/>
            <a:ext cx="5783580" cy="50977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602345" cy="701040"/>
          </a:xfrm>
          <a:ln w="25400" cmpd="sng">
            <a:solidFill>
              <a:srgbClr val="0070C0"/>
            </a:solidFill>
            <a:prstDash val="solid"/>
          </a:ln>
        </p:spPr>
        <p:txBody>
          <a:bodyPr>
            <a:normAutofit/>
          </a:bodyPr>
          <a:p>
            <a:pPr algn="l"/>
            <a:r>
              <a:rPr lang="ja-JP" altLang="en-US" sz="3600"/>
              <a:t>公共交通は公共サービスという考え方</a:t>
            </a:r>
            <a:endParaRPr lang="ja-JP" altLang="en-US" sz="3600"/>
          </a:p>
        </p:txBody>
      </p:sp>
      <p:sp>
        <p:nvSpPr>
          <p:cNvPr id="4" name="サブタイトル 2"/>
          <p:cNvSpPr>
            <a:spLocks noGrp="1"/>
          </p:cNvSpPr>
          <p:nvPr/>
        </p:nvSpPr>
        <p:spPr>
          <a:xfrm>
            <a:off x="596900" y="1285240"/>
            <a:ext cx="11184890" cy="538734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40000"/>
              </a:lnSpc>
              <a:spcAft>
                <a:spcPts val="0"/>
              </a:spcAft>
            </a:pPr>
            <a:r>
              <a:rPr lang="ja-JP" altLang="en-US" sz="3200"/>
              <a:t>　ヨーロッパでは地域の</a:t>
            </a:r>
            <a:r>
              <a:rPr lang="ja-JP" altLang="en-US" sz="3200">
                <a:solidFill>
                  <a:srgbClr val="FF0000"/>
                </a:solidFill>
              </a:rPr>
              <a:t>公共交通は商業的サービスとしては成り立たたない</a:t>
            </a:r>
            <a:r>
              <a:rPr lang="ja-JP" altLang="en-US" sz="3200"/>
              <a:t>ものと考えられており、教育や医療など同じく</a:t>
            </a:r>
            <a:r>
              <a:rPr lang="ja-JP" altLang="en-US" sz="3200">
                <a:solidFill>
                  <a:srgbClr val="FF0000"/>
                </a:solidFill>
              </a:rPr>
              <a:t>公共サービス</a:t>
            </a:r>
            <a:r>
              <a:rPr lang="ja-JP" altLang="en-US" sz="3200"/>
              <a:t>として</a:t>
            </a:r>
            <a:r>
              <a:rPr lang="ja-JP" altLang="en-US" sz="3200">
                <a:solidFill>
                  <a:srgbClr val="FF0000"/>
                </a:solidFill>
              </a:rPr>
              <a:t>自治体や国が主体となって運営する</a:t>
            </a:r>
            <a:r>
              <a:rPr lang="ja-JP" altLang="en-US" sz="3200"/>
              <a:t>のが通常です。それぞれの自治体は地域の人口等を鑑みてサービス水準を設定し、</a:t>
            </a:r>
            <a:r>
              <a:rPr lang="ja-JP" altLang="en-US" sz="3200">
                <a:solidFill>
                  <a:srgbClr val="FF0000"/>
                </a:solidFill>
              </a:rPr>
              <a:t>運行に携わる事業者</a:t>
            </a:r>
            <a:r>
              <a:rPr lang="ja-JP" altLang="en-US" sz="3200"/>
              <a:t>を入札によって決めています。</a:t>
            </a:r>
            <a:endParaRPr lang="ja-JP" altLang="en-US" sz="3200"/>
          </a:p>
          <a:p>
            <a:pPr algn="l">
              <a:lnSpc>
                <a:spcPct val="140000"/>
              </a:lnSpc>
              <a:spcAft>
                <a:spcPts val="0"/>
              </a:spcAft>
            </a:pPr>
            <a:r>
              <a:rPr lang="ja-JP" altLang="en-US" sz="3200"/>
              <a:t>　</a:t>
            </a:r>
            <a:r>
              <a:rPr lang="en-US" altLang="ja-JP" sz="3200"/>
              <a:t>SDG</a:t>
            </a:r>
            <a:r>
              <a:rPr lang="ja-JP" altLang="en-US" sz="3200"/>
              <a:t>ｓの観点から極力自家用車利用を抑えて公共交通に人々を誘導するように運賃は安く設定し、</a:t>
            </a:r>
            <a:r>
              <a:rPr lang="ja-JP" altLang="en-US" sz="3200">
                <a:solidFill>
                  <a:srgbClr val="FF0000"/>
                </a:solidFill>
              </a:rPr>
              <a:t>運賃で賄っているのは概ね必要経費の３割程度</a:t>
            </a:r>
            <a:r>
              <a:rPr lang="ja-JP" altLang="en-US" sz="3200"/>
              <a:t>で、残りは財政支出となります。</a:t>
            </a:r>
            <a:endParaRPr lang="ja-JP"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461010" y="412115"/>
            <a:ext cx="8968740" cy="701040"/>
          </a:xfrm>
          <a:ln w="25400" cmpd="sng">
            <a:solidFill>
              <a:srgbClr val="00B0F0"/>
            </a:solidFill>
            <a:prstDash val="solid"/>
          </a:ln>
        </p:spPr>
        <p:txBody>
          <a:bodyPr>
            <a:normAutofit/>
          </a:bodyPr>
          <a:p>
            <a:pPr algn="l"/>
            <a:r>
              <a:rPr lang="ja-JP" altLang="en-US" sz="3600"/>
              <a:t>今日のディスカッションのテーマは・・・</a:t>
            </a:r>
            <a:endParaRPr lang="ja-JP" altLang="en-US" sz="3600"/>
          </a:p>
        </p:txBody>
      </p:sp>
      <p:sp>
        <p:nvSpPr>
          <p:cNvPr id="5" name="サブタイトル 4"/>
          <p:cNvSpPr>
            <a:spLocks noGrp="1"/>
          </p:cNvSpPr>
          <p:nvPr>
            <p:ph type="subTitle" idx="1"/>
          </p:nvPr>
        </p:nvSpPr>
        <p:spPr>
          <a:xfrm>
            <a:off x="369570" y="1344930"/>
            <a:ext cx="11189335" cy="5287645"/>
          </a:xfrm>
        </p:spPr>
        <p:txBody>
          <a:bodyPr>
            <a:noAutofit/>
          </a:bodyPr>
          <a:p>
            <a:pPr algn="l">
              <a:lnSpc>
                <a:spcPct val="110000"/>
              </a:lnSpc>
              <a:spcAft>
                <a:spcPts val="0"/>
              </a:spcAft>
            </a:pPr>
            <a:r>
              <a:rPr lang="ja-JP" altLang="en-US" sz="3200"/>
              <a:t>　北勢線の現在の利用状況を見てみると、通勤通学時間帯にはそれなりの利用があるものの、</a:t>
            </a:r>
            <a:r>
              <a:rPr lang="ja-JP" altLang="en-US" sz="3200">
                <a:solidFill>
                  <a:srgbClr val="FF0000"/>
                </a:solidFill>
              </a:rPr>
              <a:t>データイムはかなり空いている</a:t>
            </a:r>
            <a:r>
              <a:rPr lang="ja-JP" altLang="en-US" sz="3200"/>
              <a:t>状態です。それならば、昼間の定期外利用を増やす施策をみんなで考えてみませんか。</a:t>
            </a:r>
            <a:endParaRPr lang="ja-JP" altLang="en-US" sz="3200"/>
          </a:p>
          <a:p>
            <a:pPr algn="l">
              <a:lnSpc>
                <a:spcPct val="110000"/>
              </a:lnSpc>
              <a:spcAft>
                <a:spcPts val="0"/>
              </a:spcAft>
            </a:pPr>
            <a:r>
              <a:rPr lang="ja-JP" altLang="en-US" sz="3200"/>
              <a:t>　からっぽで空気を運んでいるようであれば、たとえ安い運賃であっても</a:t>
            </a:r>
            <a:r>
              <a:rPr lang="ja-JP" altLang="en-US" sz="3200">
                <a:solidFill>
                  <a:srgbClr val="FF0000"/>
                </a:solidFill>
              </a:rPr>
              <a:t>一人でも多くの人に利用</a:t>
            </a:r>
            <a:r>
              <a:rPr lang="ja-JP" altLang="en-US" sz="3200"/>
              <a:t>してもらった方が良いのではありませんか。机上の空論になっても良いから実行可能な施策を考えてみましょう。</a:t>
            </a:r>
            <a:endParaRPr lang="ja-JP" altLang="en-US" sz="3200"/>
          </a:p>
          <a:p>
            <a:pPr algn="l">
              <a:lnSpc>
                <a:spcPct val="110000"/>
              </a:lnSpc>
              <a:spcAft>
                <a:spcPts val="0"/>
              </a:spcAft>
            </a:pPr>
            <a:r>
              <a:rPr lang="ja-JP" altLang="en-US" sz="3200"/>
              <a:t>　今日はこのテーマで議論します。</a:t>
            </a:r>
            <a:endParaRPr lang="ja-JP"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1569085" y="1776095"/>
            <a:ext cx="8980170" cy="1325880"/>
          </a:xfrm>
          <a:ln w="34925" cmpd="sng">
            <a:solidFill>
              <a:srgbClr val="00B050"/>
            </a:solidFill>
            <a:prstDash val="solid"/>
          </a:ln>
        </p:spPr>
        <p:txBody>
          <a:bodyPr>
            <a:normAutofit/>
          </a:bodyPr>
          <a:p>
            <a:pPr algn="ctr"/>
            <a:r>
              <a:rPr lang="ja-JP" altLang="en-US" sz="4000"/>
              <a:t>北勢線沿線サブスク切符を</a:t>
            </a:r>
            <a:br>
              <a:rPr lang="ja-JP" altLang="en-US" sz="4000"/>
            </a:br>
            <a:r>
              <a:rPr lang="ja-JP" altLang="en-US" sz="4000"/>
              <a:t>こんな値段で設定したら・・・</a:t>
            </a:r>
            <a:endParaRPr lang="ja-JP" altLang="en-US"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9274175" cy="701040"/>
          </a:xfrm>
          <a:ln w="25400" cmpd="sng">
            <a:solidFill>
              <a:srgbClr val="0070C0"/>
            </a:solidFill>
            <a:prstDash val="solid"/>
          </a:ln>
        </p:spPr>
        <p:txBody>
          <a:bodyPr>
            <a:normAutofit/>
          </a:bodyPr>
          <a:p>
            <a:pPr algn="l"/>
            <a:r>
              <a:rPr lang="ja-JP" altLang="en-US" sz="3600"/>
              <a:t>市町境界でで区切るゾーン運賃を考えれば</a:t>
            </a:r>
            <a:endParaRPr lang="ja-JP" altLang="en-US" sz="3600"/>
          </a:p>
        </p:txBody>
      </p:sp>
      <p:sp>
        <p:nvSpPr>
          <p:cNvPr id="4" name="サブタイトル 2"/>
          <p:cNvSpPr>
            <a:spLocks noGrp="1"/>
          </p:cNvSpPr>
          <p:nvPr/>
        </p:nvSpPr>
        <p:spPr>
          <a:xfrm>
            <a:off x="509270" y="1435100"/>
            <a:ext cx="11436350" cy="5275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sym typeface="+mn-ea"/>
              </a:rPr>
              <a:t>シンプルに市町境界で有効区間を区切り</a:t>
            </a:r>
            <a:endParaRPr lang="ja-JP" altLang="en-US" sz="3200">
              <a:sym typeface="+mn-ea"/>
            </a:endParaRPr>
          </a:p>
          <a:p>
            <a:pPr algn="l">
              <a:lnSpc>
                <a:spcPct val="120000"/>
              </a:lnSpc>
              <a:spcAft>
                <a:spcPts val="0"/>
              </a:spcAft>
            </a:pPr>
            <a:r>
              <a:rPr lang="ja-JP" altLang="en-US" sz="3200">
                <a:sym typeface="+mn-ea"/>
              </a:rPr>
              <a:t>週１回程度の利用分くらいはご負担いただくとして</a:t>
            </a:r>
            <a:endParaRPr lang="ja-JP" altLang="en-US" sz="3200">
              <a:sym typeface="+mn-ea"/>
            </a:endParaRPr>
          </a:p>
          <a:p>
            <a:pPr algn="l">
              <a:lnSpc>
                <a:spcPct val="120000"/>
              </a:lnSpc>
              <a:spcAft>
                <a:spcPts val="0"/>
              </a:spcAft>
            </a:pPr>
            <a:r>
              <a:rPr lang="ja-JP" altLang="en-US" sz="3200">
                <a:sym typeface="+mn-ea"/>
              </a:rPr>
              <a:t>　　住居地市町のみ有効　　　　　　一律　</a:t>
            </a:r>
            <a:r>
              <a:rPr lang="en-US" altLang="ja-JP" sz="3200">
                <a:sym typeface="+mn-ea"/>
              </a:rPr>
              <a:t>24,000</a:t>
            </a:r>
            <a:r>
              <a:rPr lang="ja-JP" altLang="en-US" sz="3200">
                <a:sym typeface="+mn-ea"/>
              </a:rPr>
              <a:t>円</a:t>
            </a:r>
            <a:r>
              <a:rPr lang="en-US" altLang="ja-JP" sz="3200">
                <a:sym typeface="+mn-ea"/>
              </a:rPr>
              <a:t>/</a:t>
            </a:r>
            <a:r>
              <a:rPr lang="ja-JP" altLang="en-US" sz="3200">
                <a:sym typeface="+mn-ea"/>
              </a:rPr>
              <a:t>年</a:t>
            </a:r>
            <a:r>
              <a:rPr lang="ja-JP" altLang="en-US">
                <a:sym typeface="+mn-ea"/>
              </a:rPr>
              <a:t>　（月額</a:t>
            </a:r>
            <a:r>
              <a:rPr lang="en-US" altLang="ja-JP">
                <a:sym typeface="+mn-ea"/>
              </a:rPr>
              <a:t>2,000</a:t>
            </a:r>
            <a:r>
              <a:rPr lang="ja-JP" altLang="en-US">
                <a:sym typeface="+mn-ea"/>
              </a:rPr>
              <a:t>円）</a:t>
            </a:r>
            <a:endParaRPr lang="en-US" altLang="ja-JP">
              <a:sym typeface="+mn-ea"/>
            </a:endParaRPr>
          </a:p>
          <a:p>
            <a:pPr algn="l">
              <a:lnSpc>
                <a:spcPct val="120000"/>
              </a:lnSpc>
              <a:spcAft>
                <a:spcPts val="0"/>
              </a:spcAft>
            </a:pPr>
            <a:r>
              <a:rPr lang="ja-JP" altLang="en-US" sz="3200">
                <a:sym typeface="+mn-ea"/>
              </a:rPr>
              <a:t>　　住居地と隣接市町２市町有効　一律　</a:t>
            </a:r>
            <a:r>
              <a:rPr lang="en-US" altLang="ja-JP" sz="3200">
                <a:sym typeface="+mn-ea"/>
              </a:rPr>
              <a:t>36,000</a:t>
            </a:r>
            <a:r>
              <a:rPr lang="ja-JP" altLang="en-US" sz="3200">
                <a:sym typeface="+mn-ea"/>
              </a:rPr>
              <a:t>円</a:t>
            </a:r>
            <a:r>
              <a:rPr lang="en-US" altLang="ja-JP" sz="3200">
                <a:sym typeface="+mn-ea"/>
              </a:rPr>
              <a:t>/</a:t>
            </a:r>
            <a:r>
              <a:rPr lang="ja-JP" altLang="en-US" sz="3200">
                <a:sym typeface="+mn-ea"/>
              </a:rPr>
              <a:t>年</a:t>
            </a:r>
            <a:r>
              <a:rPr lang="ja-JP" altLang="en-US">
                <a:sym typeface="+mn-ea"/>
              </a:rPr>
              <a:t>　（月額</a:t>
            </a:r>
            <a:r>
              <a:rPr lang="en-US" altLang="ja-JP">
                <a:sym typeface="+mn-ea"/>
              </a:rPr>
              <a:t>3,000</a:t>
            </a:r>
            <a:r>
              <a:rPr lang="ja-JP" altLang="en-US">
                <a:sym typeface="+mn-ea"/>
              </a:rPr>
              <a:t>円）</a:t>
            </a:r>
            <a:endParaRPr lang="ja-JP" altLang="en-US">
              <a:sym typeface="+mn-ea"/>
            </a:endParaRPr>
          </a:p>
          <a:p>
            <a:pPr algn="l">
              <a:lnSpc>
                <a:spcPct val="120000"/>
              </a:lnSpc>
              <a:spcAft>
                <a:spcPts val="0"/>
              </a:spcAft>
            </a:pPr>
            <a:r>
              <a:rPr lang="ja-JP" altLang="en-US" sz="3200">
                <a:sym typeface="+mn-ea"/>
              </a:rPr>
              <a:t>　　全区間有効　　　　　　　　　　　 　一律　</a:t>
            </a:r>
            <a:r>
              <a:rPr lang="en-US" altLang="ja-JP" sz="3200">
                <a:sym typeface="+mn-ea"/>
              </a:rPr>
              <a:t>48,000</a:t>
            </a:r>
            <a:r>
              <a:rPr lang="ja-JP" altLang="en-US" sz="3200">
                <a:sym typeface="+mn-ea"/>
              </a:rPr>
              <a:t>円</a:t>
            </a:r>
            <a:r>
              <a:rPr lang="en-US" altLang="ja-JP" sz="3200">
                <a:sym typeface="+mn-ea"/>
              </a:rPr>
              <a:t>/</a:t>
            </a:r>
            <a:r>
              <a:rPr lang="ja-JP" altLang="en-US" sz="3200">
                <a:sym typeface="+mn-ea"/>
              </a:rPr>
              <a:t>年</a:t>
            </a:r>
            <a:r>
              <a:rPr lang="ja-JP" altLang="en-US">
                <a:sym typeface="+mn-ea"/>
              </a:rPr>
              <a:t>　（月額</a:t>
            </a:r>
            <a:r>
              <a:rPr lang="en-US" altLang="ja-JP">
                <a:sym typeface="+mn-ea"/>
              </a:rPr>
              <a:t>4,000</a:t>
            </a:r>
            <a:r>
              <a:rPr lang="ja-JP" altLang="en-US">
                <a:sym typeface="+mn-ea"/>
              </a:rPr>
              <a:t>円）</a:t>
            </a:r>
            <a:endParaRPr lang="ja-JP" altLang="en-US">
              <a:sym typeface="+mn-ea"/>
            </a:endParaRPr>
          </a:p>
          <a:p>
            <a:pPr algn="l">
              <a:lnSpc>
                <a:spcPct val="120000"/>
              </a:lnSpc>
              <a:spcAft>
                <a:spcPts val="0"/>
              </a:spcAft>
            </a:pPr>
            <a:r>
              <a:rPr lang="ja-JP" altLang="en-US" sz="3200">
                <a:sym typeface="+mn-ea"/>
              </a:rPr>
              <a:t>　　の自己負担と仮定してみましょう。</a:t>
            </a:r>
            <a:endParaRPr lang="ja-JP" altLang="en-US" sz="320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10879455" cy="701040"/>
          </a:xfrm>
          <a:ln w="25400" cmpd="sng">
            <a:solidFill>
              <a:srgbClr val="0070C0"/>
            </a:solidFill>
            <a:prstDash val="solid"/>
          </a:ln>
        </p:spPr>
        <p:txBody>
          <a:bodyPr>
            <a:normAutofit/>
          </a:bodyPr>
          <a:p>
            <a:pPr algn="l"/>
            <a:r>
              <a:rPr lang="ja-JP" altLang="en-US" sz="3600"/>
              <a:t>この設定のサブスク切符の利用が進むとしたら・・・</a:t>
            </a:r>
            <a:endParaRPr lang="ja-JP" altLang="en-US" sz="3600"/>
          </a:p>
        </p:txBody>
      </p:sp>
      <p:sp>
        <p:nvSpPr>
          <p:cNvPr id="4" name="サブタイトル 2"/>
          <p:cNvSpPr>
            <a:spLocks noGrp="1"/>
          </p:cNvSpPr>
          <p:nvPr/>
        </p:nvSpPr>
        <p:spPr>
          <a:xfrm>
            <a:off x="890270" y="1409700"/>
            <a:ext cx="10953750" cy="50215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40000"/>
              </a:lnSpc>
              <a:spcAft>
                <a:spcPts val="0"/>
              </a:spcAft>
            </a:pPr>
            <a:r>
              <a:rPr lang="ja-JP" altLang="en-US" sz="3200">
                <a:sym typeface="+mn-ea"/>
              </a:rPr>
              <a:t>　平均負担額は年額で一人およそ３０</a:t>
            </a:r>
            <a:r>
              <a:rPr lang="en-US" altLang="ja-JP" sz="3200">
                <a:sym typeface="+mn-ea"/>
              </a:rPr>
              <a:t>,</a:t>
            </a:r>
            <a:r>
              <a:rPr lang="ja-JP" altLang="en-US" sz="3200">
                <a:sym typeface="+mn-ea"/>
              </a:rPr>
              <a:t>０００円ということになります。通学定期以外の旅客の</a:t>
            </a:r>
            <a:r>
              <a:rPr lang="ja-JP" altLang="en-US" sz="3200">
                <a:solidFill>
                  <a:srgbClr val="FF0000"/>
                </a:solidFill>
                <a:sym typeface="+mn-ea"/>
              </a:rPr>
              <a:t>２５％</a:t>
            </a:r>
            <a:r>
              <a:rPr lang="ja-JP" altLang="en-US" sz="3200">
                <a:sym typeface="+mn-ea"/>
              </a:rPr>
              <a:t>が沿線住民限定の割引乗車証利用に移行すると仮定すると</a:t>
            </a:r>
            <a:endParaRPr lang="ja-JP" altLang="en-US" sz="3200">
              <a:sym typeface="+mn-ea"/>
            </a:endParaRPr>
          </a:p>
          <a:p>
            <a:pPr algn="l">
              <a:lnSpc>
                <a:spcPct val="140000"/>
              </a:lnSpc>
              <a:spcAft>
                <a:spcPts val="0"/>
              </a:spcAft>
            </a:pPr>
            <a:r>
              <a:rPr lang="ja-JP" altLang="en-US" sz="3200">
                <a:sym typeface="+mn-ea"/>
              </a:rPr>
              <a:t>　　Ｒ５通勤定期</a:t>
            </a:r>
            <a:r>
              <a:rPr lang="en-US" altLang="ja-JP" sz="3200">
                <a:sym typeface="+mn-ea"/>
              </a:rPr>
              <a:t>+</a:t>
            </a:r>
            <a:r>
              <a:rPr lang="ja-JP" altLang="en-US" sz="3200">
                <a:sym typeface="+mn-ea"/>
              </a:rPr>
              <a:t>定期外収入　　　　　約２億６８００万円</a:t>
            </a:r>
            <a:endParaRPr lang="ja-JP" altLang="en-US" sz="3200">
              <a:sym typeface="+mn-ea"/>
            </a:endParaRPr>
          </a:p>
          <a:p>
            <a:pPr algn="l">
              <a:lnSpc>
                <a:spcPct val="140000"/>
              </a:lnSpc>
              <a:spcAft>
                <a:spcPts val="0"/>
              </a:spcAft>
            </a:pPr>
            <a:r>
              <a:rPr lang="ja-JP" altLang="en-US" sz="3200">
                <a:sym typeface="+mn-ea"/>
              </a:rPr>
              <a:t>　　のうち　　　　　　　　　　　　　　　　　 約　　　６７００万円分が</a:t>
            </a:r>
            <a:endParaRPr lang="ja-JP" altLang="en-US" sz="3200">
              <a:sym typeface="+mn-ea"/>
            </a:endParaRPr>
          </a:p>
          <a:p>
            <a:pPr algn="l">
              <a:lnSpc>
                <a:spcPct val="140000"/>
              </a:lnSpc>
              <a:spcAft>
                <a:spcPts val="0"/>
              </a:spcAft>
            </a:pPr>
            <a:r>
              <a:rPr lang="ja-JP" altLang="en-US" sz="3200">
                <a:sym typeface="+mn-ea"/>
              </a:rPr>
              <a:t>　　がサブスク割引乗車証に移行します　　　　　　</a:t>
            </a:r>
            <a:endParaRPr lang="ja-JP" altLang="en-US" sz="320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9075420" cy="701040"/>
          </a:xfrm>
          <a:ln w="25400" cmpd="sng">
            <a:solidFill>
              <a:srgbClr val="0070C0"/>
            </a:solidFill>
            <a:prstDash val="solid"/>
          </a:ln>
        </p:spPr>
        <p:txBody>
          <a:bodyPr>
            <a:normAutofit/>
          </a:bodyPr>
          <a:p>
            <a:pPr algn="l"/>
            <a:r>
              <a:rPr lang="ja-JP" altLang="en-US" sz="3600"/>
              <a:t>従来と同じ収支の状況を保つためには・・・</a:t>
            </a:r>
            <a:endParaRPr lang="ja-JP" altLang="en-US" sz="3600"/>
          </a:p>
        </p:txBody>
      </p:sp>
      <p:sp>
        <p:nvSpPr>
          <p:cNvPr id="4" name="サブタイトル 2"/>
          <p:cNvSpPr>
            <a:spLocks noGrp="1"/>
          </p:cNvSpPr>
          <p:nvPr/>
        </p:nvSpPr>
        <p:spPr>
          <a:xfrm>
            <a:off x="945515" y="1567180"/>
            <a:ext cx="10953750" cy="502158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40000"/>
              </a:lnSpc>
              <a:spcAft>
                <a:spcPts val="0"/>
              </a:spcAft>
            </a:pPr>
            <a:r>
              <a:rPr lang="ja-JP" altLang="en-US" sz="3200">
                <a:sym typeface="+mn-ea"/>
              </a:rPr>
              <a:t>　サブスク乗車証で６７００万円の収入を得るには</a:t>
            </a:r>
            <a:endParaRPr lang="ja-JP" altLang="en-US" sz="3200">
              <a:sym typeface="+mn-ea"/>
            </a:endParaRPr>
          </a:p>
          <a:p>
            <a:pPr algn="l">
              <a:lnSpc>
                <a:spcPct val="140000"/>
              </a:lnSpc>
              <a:spcAft>
                <a:spcPts val="0"/>
              </a:spcAft>
            </a:pPr>
            <a:endParaRPr lang="ja-JP" altLang="en-US" sz="3200">
              <a:sym typeface="+mn-ea"/>
            </a:endParaRPr>
          </a:p>
          <a:p>
            <a:pPr algn="l">
              <a:lnSpc>
                <a:spcPct val="120000"/>
              </a:lnSpc>
              <a:spcAft>
                <a:spcPts val="0"/>
              </a:spcAft>
            </a:pPr>
            <a:r>
              <a:rPr lang="ja-JP" altLang="en-US" sz="3200">
                <a:sym typeface="+mn-ea"/>
              </a:rPr>
              <a:t>　　</a:t>
            </a:r>
            <a:r>
              <a:rPr lang="ja-JP" altLang="en-US" sz="3200">
                <a:solidFill>
                  <a:srgbClr val="FF0000"/>
                </a:solidFill>
                <a:sym typeface="+mn-ea"/>
              </a:rPr>
              <a:t>年間３万円</a:t>
            </a:r>
            <a:r>
              <a:rPr lang="ja-JP" altLang="en-US" sz="3200">
                <a:sym typeface="+mn-ea"/>
              </a:rPr>
              <a:t>の個人負担で</a:t>
            </a:r>
            <a:r>
              <a:rPr lang="ja-JP" altLang="en-US" sz="3200">
                <a:solidFill>
                  <a:srgbClr val="FF0000"/>
                </a:solidFill>
                <a:sym typeface="+mn-ea"/>
              </a:rPr>
              <a:t>２</a:t>
            </a:r>
            <a:r>
              <a:rPr lang="en-US" altLang="ja-JP" sz="3200">
                <a:solidFill>
                  <a:srgbClr val="FF0000"/>
                </a:solidFill>
                <a:sym typeface="+mn-ea"/>
              </a:rPr>
              <a:t>,</a:t>
            </a:r>
            <a:r>
              <a:rPr lang="ja-JP" altLang="en-US" sz="3200">
                <a:solidFill>
                  <a:srgbClr val="FF0000"/>
                </a:solidFill>
                <a:sym typeface="+mn-ea"/>
              </a:rPr>
              <a:t>３００人</a:t>
            </a:r>
            <a:r>
              <a:rPr lang="ja-JP" altLang="en-US" sz="3200">
                <a:sym typeface="+mn-ea"/>
              </a:rPr>
              <a:t>の利用者があれば</a:t>
            </a:r>
            <a:endParaRPr lang="ja-JP" altLang="en-US" sz="3200">
              <a:sym typeface="+mn-ea"/>
            </a:endParaRPr>
          </a:p>
          <a:p>
            <a:pPr algn="l">
              <a:lnSpc>
                <a:spcPct val="120000"/>
              </a:lnSpc>
              <a:spcAft>
                <a:spcPts val="0"/>
              </a:spcAft>
            </a:pPr>
            <a:r>
              <a:rPr lang="ja-JP" altLang="en-US" sz="3200">
                <a:sym typeface="+mn-ea"/>
              </a:rPr>
              <a:t>　　同程度の収入が確保できそうですね</a:t>
            </a:r>
            <a:endParaRPr lang="ja-JP" altLang="en-US" sz="3200">
              <a:sym typeface="+mn-ea"/>
            </a:endParaRPr>
          </a:p>
          <a:p>
            <a:pPr algn="l">
              <a:lnSpc>
                <a:spcPct val="120000"/>
              </a:lnSpc>
              <a:spcAft>
                <a:spcPts val="0"/>
              </a:spcAft>
            </a:pPr>
            <a:r>
              <a:rPr lang="ja-JP" altLang="en-US" sz="3200">
                <a:sym typeface="+mn-ea"/>
              </a:rPr>
              <a:t>　　荒唐無稽な数字ではないと思うのですが・・・</a:t>
            </a:r>
            <a:endParaRPr lang="ja-JP" altLang="en-US" sz="3200">
              <a:sym typeface="+mn-ea"/>
            </a:endParaRPr>
          </a:p>
          <a:p>
            <a:pPr algn="l">
              <a:lnSpc>
                <a:spcPct val="120000"/>
              </a:lnSpc>
              <a:spcAft>
                <a:spcPts val="0"/>
              </a:spcAft>
            </a:pPr>
            <a:r>
              <a:rPr lang="ja-JP" altLang="en-US" sz="3200">
                <a:sym typeface="+mn-ea"/>
              </a:rPr>
              <a:t>　　</a:t>
            </a:r>
            <a:r>
              <a:rPr lang="ja-JP" altLang="en-US" sz="3200">
                <a:solidFill>
                  <a:srgbClr val="FF0000"/>
                </a:solidFill>
                <a:sym typeface="+mn-ea"/>
              </a:rPr>
              <a:t>収入は同じでも</a:t>
            </a:r>
            <a:r>
              <a:rPr lang="ja-JP" altLang="en-US" sz="4000">
                <a:solidFill>
                  <a:srgbClr val="FF0000"/>
                </a:solidFill>
                <a:sym typeface="+mn-ea"/>
              </a:rPr>
              <a:t>利用者が増えれば地域は元気</a:t>
            </a:r>
            <a:endParaRPr lang="ja-JP" altLang="en-US" sz="3200">
              <a:solidFill>
                <a:srgbClr val="FF0000"/>
              </a:solidFill>
              <a:sym typeface="+mn-ea"/>
            </a:endParaRPr>
          </a:p>
          <a:p>
            <a:pPr algn="l">
              <a:lnSpc>
                <a:spcPct val="120000"/>
              </a:lnSpc>
              <a:spcAft>
                <a:spcPts val="0"/>
              </a:spcAft>
            </a:pPr>
            <a:r>
              <a:rPr lang="ja-JP" altLang="en-US" sz="3200">
                <a:solidFill>
                  <a:srgbClr val="FF0000"/>
                </a:solidFill>
                <a:sym typeface="+mn-ea"/>
              </a:rPr>
              <a:t>　　</a:t>
            </a:r>
            <a:r>
              <a:rPr lang="ja-JP" altLang="en-US" sz="3200">
                <a:sym typeface="+mn-ea"/>
              </a:rPr>
              <a:t>になります</a:t>
            </a:r>
            <a:endParaRPr lang="ja-JP" altLang="en-US" sz="320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564765" y="1877060"/>
            <a:ext cx="6503670" cy="1325880"/>
          </a:xfrm>
          <a:ln w="34925" cmpd="sng">
            <a:solidFill>
              <a:srgbClr val="00B050"/>
            </a:solidFill>
            <a:prstDash val="solid"/>
          </a:ln>
        </p:spPr>
        <p:txBody>
          <a:bodyPr/>
          <a:p>
            <a:pPr algn="ctr"/>
            <a:r>
              <a:rPr lang="ja-JP" altLang="en-US" sz="4000"/>
              <a:t>通学定期券でも</a:t>
            </a:r>
            <a:br>
              <a:rPr lang="ja-JP" altLang="en-US" sz="4000"/>
            </a:br>
            <a:r>
              <a:rPr lang="ja-JP" altLang="en-US" sz="4000"/>
              <a:t>昼間利用者を増やせます</a:t>
            </a:r>
            <a:endParaRPr lang="ja-JP" altLang="en-US" sz="4000"/>
          </a:p>
        </p:txBody>
      </p:sp>
      <p:sp>
        <p:nvSpPr>
          <p:cNvPr id="3" name="タイトル 1"/>
          <p:cNvSpPr>
            <a:spLocks noGrp="1"/>
          </p:cNvSpPr>
          <p:nvPr/>
        </p:nvSpPr>
        <p:spPr>
          <a:xfrm>
            <a:off x="965200" y="3784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シンプルにして文教予算で負担できませんか？</a:t>
            </a:r>
            <a:endParaRPr lang="ja-JP" altLang="en-US" sz="3200"/>
          </a:p>
          <a:p>
            <a:pPr algn="ctr"/>
            <a:r>
              <a:rPr lang="ja-JP" altLang="en-US" sz="3200"/>
              <a:t>これは第２回の勉強会で提案したプランの改良案です。</a:t>
            </a:r>
            <a:endParaRPr lang="ja-JP"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10076815" cy="701040"/>
          </a:xfrm>
          <a:ln w="25400" cmpd="sng">
            <a:solidFill>
              <a:srgbClr val="0070C0"/>
            </a:solidFill>
            <a:prstDash val="solid"/>
          </a:ln>
        </p:spPr>
        <p:txBody>
          <a:bodyPr>
            <a:normAutofit/>
          </a:bodyPr>
          <a:p>
            <a:pPr algn="l"/>
            <a:r>
              <a:rPr lang="ja-JP" altLang="en-US" sz="3600">
                <a:sym typeface="+mn-ea"/>
              </a:rPr>
              <a:t>通学定期は全線有効の１種類のみにしたら・・・</a:t>
            </a:r>
            <a:endParaRPr lang="ja-JP" altLang="en-US" sz="3600">
              <a:sym typeface="+mn-ea"/>
            </a:endParaRPr>
          </a:p>
        </p:txBody>
      </p:sp>
      <p:sp>
        <p:nvSpPr>
          <p:cNvPr id="4" name="サブタイトル 2"/>
          <p:cNvSpPr>
            <a:spLocks noGrp="1"/>
          </p:cNvSpPr>
          <p:nvPr/>
        </p:nvSpPr>
        <p:spPr>
          <a:xfrm>
            <a:off x="466725" y="1329055"/>
            <a:ext cx="11489055" cy="51428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ja-JP" altLang="en-US" sz="3200">
                <a:sym typeface="+mn-ea"/>
              </a:rPr>
              <a:t>　普通の生徒さんは通学区間以外はほとんど乗りません。それなら、発行する定期券は</a:t>
            </a:r>
            <a:r>
              <a:rPr lang="ja-JP" altLang="en-US" sz="3200">
                <a:solidFill>
                  <a:srgbClr val="FF0000"/>
                </a:solidFill>
                <a:sym typeface="+mn-ea"/>
              </a:rPr>
              <a:t>全線有効の１種類</a:t>
            </a:r>
            <a:r>
              <a:rPr lang="ja-JP" altLang="en-US" sz="3200">
                <a:sym typeface="+mn-ea"/>
              </a:rPr>
              <a:t>にして乗車区間を問わないようにしたらどうでしょうか。</a:t>
            </a:r>
            <a:endParaRPr lang="ja-JP" altLang="en-US" sz="3200">
              <a:sym typeface="+mn-ea"/>
            </a:endParaRPr>
          </a:p>
          <a:p>
            <a:pPr algn="l">
              <a:lnSpc>
                <a:spcPct val="120000"/>
              </a:lnSpc>
            </a:pPr>
            <a:r>
              <a:rPr lang="ja-JP" altLang="en-US" sz="3200">
                <a:sym typeface="+mn-ea"/>
              </a:rPr>
              <a:t>　</a:t>
            </a:r>
            <a:r>
              <a:rPr lang="ja-JP" altLang="en-US" sz="3200">
                <a:solidFill>
                  <a:schemeClr val="tx1"/>
                </a:solidFill>
                <a:sym typeface="+mn-ea"/>
              </a:rPr>
              <a:t>塾通いや部活の遠征など、通学目的以外でも使用するようになるでしょうが、</a:t>
            </a:r>
            <a:r>
              <a:rPr lang="ja-JP" altLang="en-US" sz="3200">
                <a:sym typeface="+mn-ea"/>
              </a:rPr>
              <a:t>鉄道事業者にとって追加費用は発生しません。本来別途払っていただける普通運賃を逸してしまうという見方もありますが、空いている時間帯の乗車が増えれば喜ばしいことではありませんか。</a:t>
            </a:r>
            <a:endParaRPr lang="ja-JP" altLang="en-US" sz="320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355330" cy="701040"/>
          </a:xfrm>
          <a:ln w="25400" cmpd="sng">
            <a:solidFill>
              <a:srgbClr val="0070C0"/>
            </a:solidFill>
            <a:prstDash val="solid"/>
          </a:ln>
        </p:spPr>
        <p:txBody>
          <a:bodyPr>
            <a:normAutofit/>
          </a:bodyPr>
          <a:p>
            <a:pPr algn="l"/>
            <a:r>
              <a:rPr lang="ja-JP" altLang="en-US" sz="3600">
                <a:sym typeface="+mn-ea"/>
              </a:rPr>
              <a:t>収受するのは通学区間の通勤定期運賃</a:t>
            </a:r>
            <a:endParaRPr lang="ja-JP" altLang="en-US" sz="3600">
              <a:sym typeface="+mn-ea"/>
            </a:endParaRPr>
          </a:p>
        </p:txBody>
      </p:sp>
      <p:sp>
        <p:nvSpPr>
          <p:cNvPr id="4" name="サブタイトル 2"/>
          <p:cNvSpPr>
            <a:spLocks noGrp="1"/>
          </p:cNvSpPr>
          <p:nvPr/>
        </p:nvSpPr>
        <p:spPr>
          <a:xfrm>
            <a:off x="508000" y="1384935"/>
            <a:ext cx="11268075" cy="5142865"/>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30000"/>
              </a:lnSpc>
            </a:pPr>
            <a:r>
              <a:rPr lang="ja-JP" altLang="en-US" sz="3200">
                <a:sym typeface="+mn-ea"/>
              </a:rPr>
              <a:t>　定期運賃として収受するのは実際の</a:t>
            </a:r>
            <a:r>
              <a:rPr lang="ja-JP" altLang="en-US" sz="3200">
                <a:solidFill>
                  <a:srgbClr val="FF0000"/>
                </a:solidFill>
                <a:sym typeface="+mn-ea"/>
              </a:rPr>
              <a:t>通学区間</a:t>
            </a:r>
            <a:r>
              <a:rPr lang="ja-JP" altLang="en-US" sz="3200">
                <a:solidFill>
                  <a:schemeClr val="tx1"/>
                </a:solidFill>
                <a:sym typeface="+mn-ea"/>
              </a:rPr>
              <a:t>として、同区間の</a:t>
            </a:r>
            <a:r>
              <a:rPr lang="ja-JP" altLang="en-US" sz="3200">
                <a:solidFill>
                  <a:srgbClr val="FF0000"/>
                </a:solidFill>
                <a:sym typeface="+mn-ea"/>
              </a:rPr>
              <a:t>通勤定期と同じ金額を事業者に支払う</a:t>
            </a:r>
            <a:r>
              <a:rPr lang="ja-JP" altLang="en-US" sz="3200">
                <a:solidFill>
                  <a:schemeClr val="tx1"/>
                </a:solidFill>
                <a:sym typeface="+mn-ea"/>
              </a:rPr>
              <a:t>ようにすれば事業者としては文句はないでしょう。全額あるいは通学定期と通勤定期の差額を</a:t>
            </a:r>
            <a:r>
              <a:rPr lang="ja-JP" altLang="en-US" sz="3200">
                <a:solidFill>
                  <a:srgbClr val="FF0000"/>
                </a:solidFill>
                <a:sym typeface="+mn-ea"/>
              </a:rPr>
              <a:t>地域の文教予算から捻出</a:t>
            </a:r>
            <a:r>
              <a:rPr lang="ja-JP" altLang="en-US" sz="3200">
                <a:solidFill>
                  <a:schemeClr val="tx1"/>
                </a:solidFill>
                <a:sym typeface="+mn-ea"/>
              </a:rPr>
              <a:t>すれば、家計の負担は減り、</a:t>
            </a:r>
            <a:r>
              <a:rPr lang="ja-JP" altLang="en-US" sz="3200">
                <a:sym typeface="+mn-ea"/>
              </a:rPr>
              <a:t>鉄道事業者にとっては通学区間外利用の損失以上のプラス効果があります。事業者に支払うべき金額は、</a:t>
            </a:r>
            <a:r>
              <a:rPr lang="ja-JP" altLang="en-US" sz="3200">
                <a:solidFill>
                  <a:srgbClr val="FF0000"/>
                </a:solidFill>
                <a:sym typeface="+mn-ea"/>
              </a:rPr>
              <a:t>全額なら１億１０００万円</a:t>
            </a:r>
            <a:r>
              <a:rPr lang="ja-JP" altLang="en-US" sz="3200">
                <a:sym typeface="+mn-ea"/>
              </a:rPr>
              <a:t>程度、</a:t>
            </a:r>
            <a:r>
              <a:rPr lang="ja-JP" altLang="en-US" sz="3200">
                <a:solidFill>
                  <a:srgbClr val="FF0000"/>
                </a:solidFill>
                <a:sym typeface="+mn-ea"/>
              </a:rPr>
              <a:t>差額なら３５００万円</a:t>
            </a:r>
            <a:r>
              <a:rPr lang="ja-JP" altLang="en-US" sz="3200">
                <a:sym typeface="+mn-ea"/>
              </a:rPr>
              <a:t>程度。利用者増につながれば高い金額ではないような気がしますが、これでウィンウィンの関係にするのはどうでしょうか。</a:t>
            </a:r>
            <a:endParaRPr lang="ja-JP" altLang="en-US" sz="320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158365" y="1805940"/>
            <a:ext cx="7418070" cy="1325880"/>
          </a:xfrm>
          <a:ln w="34925" cmpd="sng">
            <a:solidFill>
              <a:srgbClr val="00B050"/>
            </a:solidFill>
            <a:prstDash val="solid"/>
          </a:ln>
        </p:spPr>
        <p:txBody>
          <a:bodyPr/>
          <a:p>
            <a:pPr algn="ctr"/>
            <a:r>
              <a:rPr lang="ja-JP" altLang="en-US" sz="4000"/>
              <a:t>沿線外からの来訪者にも</a:t>
            </a:r>
            <a:br>
              <a:rPr lang="ja-JP" altLang="en-US" sz="4000"/>
            </a:br>
            <a:r>
              <a:rPr lang="ja-JP" altLang="en-US" sz="4000"/>
              <a:t>利用しやすく</a:t>
            </a:r>
            <a:endParaRPr lang="ja-JP" altLang="en-US" sz="4000"/>
          </a:p>
        </p:txBody>
      </p:sp>
      <p:sp>
        <p:nvSpPr>
          <p:cNvPr id="3" name="タイトル 1"/>
          <p:cNvSpPr>
            <a:spLocks noGrp="1"/>
          </p:cNvSpPr>
          <p:nvPr/>
        </p:nvSpPr>
        <p:spPr>
          <a:xfrm>
            <a:off x="965200" y="378460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利用しやすくして沿線外からの来訪者に</a:t>
            </a:r>
            <a:endParaRPr lang="ja-JP" altLang="en-US" sz="3200"/>
          </a:p>
          <a:p>
            <a:pPr algn="ctr"/>
            <a:r>
              <a:rPr lang="ja-JP" altLang="en-US" sz="3200"/>
              <a:t>北勢線に乗っていただきましょう。</a:t>
            </a:r>
            <a:endParaRPr lang="ja-JP" alt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89280" y="334645"/>
            <a:ext cx="7577455" cy="701040"/>
          </a:xfrm>
          <a:ln w="25400" cmpd="sng">
            <a:solidFill>
              <a:srgbClr val="0070C0"/>
            </a:solidFill>
            <a:prstDash val="solid"/>
          </a:ln>
        </p:spPr>
        <p:txBody>
          <a:bodyPr>
            <a:normAutofit/>
          </a:bodyPr>
          <a:p>
            <a:pPr algn="l"/>
            <a:r>
              <a:rPr lang="ja-JP" altLang="en-US" sz="3600"/>
              <a:t>一元の来訪者用　１日フリー乗車券</a:t>
            </a:r>
            <a:endParaRPr lang="ja-JP" altLang="en-US" sz="3600"/>
          </a:p>
        </p:txBody>
      </p:sp>
      <p:sp>
        <p:nvSpPr>
          <p:cNvPr id="4" name="サブタイトル 2"/>
          <p:cNvSpPr>
            <a:spLocks noGrp="1"/>
          </p:cNvSpPr>
          <p:nvPr/>
        </p:nvSpPr>
        <p:spPr>
          <a:xfrm>
            <a:off x="344805" y="1290320"/>
            <a:ext cx="11735435" cy="5133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t>　来訪者用には</a:t>
            </a:r>
            <a:r>
              <a:rPr lang="ja-JP" altLang="en-US" sz="3200">
                <a:sym typeface="+mn-ea"/>
              </a:rPr>
              <a:t>フリー切符です。</a:t>
            </a:r>
            <a:endParaRPr lang="ja-JP" altLang="en-US" sz="3200"/>
          </a:p>
          <a:p>
            <a:pPr algn="l">
              <a:lnSpc>
                <a:spcPct val="120000"/>
              </a:lnSpc>
              <a:spcAft>
                <a:spcPts val="0"/>
              </a:spcAft>
            </a:pPr>
            <a:r>
              <a:rPr lang="ja-JP" altLang="en-US" sz="3200"/>
              <a:t>　これまで三岐鉄道</a:t>
            </a:r>
            <a:r>
              <a:rPr lang="ja-JP" altLang="en-US" sz="3200">
                <a:solidFill>
                  <a:srgbClr val="FF0000"/>
                </a:solidFill>
              </a:rPr>
              <a:t>１日乗り放題パス</a:t>
            </a:r>
            <a:r>
              <a:rPr lang="ja-JP" altLang="en-US" sz="3200"/>
              <a:t>というのが発売されていました。ただ、発売箇所が有人駅に限られており、利用者も限定的なのが残念でした。三岐線、北勢線共通で利用でき、大人１</a:t>
            </a:r>
            <a:r>
              <a:rPr lang="en-US" altLang="ja-JP" sz="3200"/>
              <a:t>,</a:t>
            </a:r>
            <a:r>
              <a:rPr lang="ja-JP" altLang="en-US" sz="3200"/>
              <a:t>２００円とお得感のある料金設定は魅力的でした。自動改札対応の切符ではなかったので、北勢線の無人駅等では改札機を通る際にインタホンで改札を開けてもらうなどの対応が必要、使い勝手はあまりよくありませんでした。</a:t>
            </a:r>
            <a:endParaRPr lang="ja-JP" alt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89280" y="334645"/>
            <a:ext cx="8690610" cy="701040"/>
          </a:xfrm>
          <a:ln w="25400" cmpd="sng">
            <a:solidFill>
              <a:srgbClr val="0070C0"/>
            </a:solidFill>
            <a:prstDash val="solid"/>
          </a:ln>
        </p:spPr>
        <p:txBody>
          <a:bodyPr>
            <a:normAutofit/>
          </a:bodyPr>
          <a:p>
            <a:pPr algn="l"/>
            <a:r>
              <a:rPr lang="ja-JP" altLang="en-US" sz="3600"/>
              <a:t>従来の三岐鉄道の企画切符、フリー切符</a:t>
            </a:r>
            <a:endParaRPr lang="ja-JP" altLang="en-US" sz="3600"/>
          </a:p>
        </p:txBody>
      </p:sp>
      <p:sp>
        <p:nvSpPr>
          <p:cNvPr id="4" name="サブタイトル 2"/>
          <p:cNvSpPr>
            <a:spLocks noGrp="1"/>
          </p:cNvSpPr>
          <p:nvPr/>
        </p:nvSpPr>
        <p:spPr>
          <a:xfrm>
            <a:off x="344805" y="1364615"/>
            <a:ext cx="11735435" cy="513334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t>三岐鉄道のお得な企画切符</a:t>
            </a:r>
            <a:endParaRPr lang="ja-JP" altLang="en-US" sz="3200"/>
          </a:p>
          <a:p>
            <a:pPr algn="l">
              <a:lnSpc>
                <a:spcPct val="120000"/>
              </a:lnSpc>
              <a:spcAft>
                <a:spcPts val="0"/>
              </a:spcAft>
            </a:pPr>
            <a:r>
              <a:rPr lang="ja-JP" altLang="en-US" sz="3200"/>
              <a:t>　</a:t>
            </a:r>
            <a:r>
              <a:rPr lang="ja-JP" altLang="en-US" sz="3200">
                <a:solidFill>
                  <a:srgbClr val="FF0000"/>
                </a:solidFill>
              </a:rPr>
              <a:t>三岐鉄道１日乗り放題パス</a:t>
            </a:r>
            <a:r>
              <a:rPr lang="ja-JP" altLang="en-US">
                <a:solidFill>
                  <a:srgbClr val="FF0000"/>
                </a:solidFill>
              </a:rPr>
              <a:t>　　</a:t>
            </a:r>
            <a:r>
              <a:rPr lang="ja-JP" altLang="en-US"/>
              <a:t>大人 1,200円　小児 600円</a:t>
            </a:r>
            <a:endParaRPr lang="ja-JP" altLang="en-US"/>
          </a:p>
          <a:p>
            <a:pPr algn="l">
              <a:lnSpc>
                <a:spcPct val="120000"/>
              </a:lnSpc>
              <a:spcAft>
                <a:spcPts val="0"/>
              </a:spcAft>
            </a:pPr>
            <a:endParaRPr lang="ja-JP" altLang="en-US" sz="3200"/>
          </a:p>
        </p:txBody>
      </p:sp>
      <p:pic>
        <p:nvPicPr>
          <p:cNvPr id="3" name="図形 2" descr="三岐１日パス"/>
          <p:cNvPicPr>
            <a:picLocks noChangeAspect="1"/>
          </p:cNvPicPr>
          <p:nvPr/>
        </p:nvPicPr>
        <p:blipFill>
          <a:blip r:embed="rId1"/>
          <a:stretch>
            <a:fillRect/>
          </a:stretch>
        </p:blipFill>
        <p:spPr>
          <a:xfrm>
            <a:off x="1042035" y="3096895"/>
            <a:ext cx="10165715" cy="3226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075295" cy="701040"/>
          </a:xfrm>
          <a:ln w="25400" cmpd="sng">
            <a:solidFill>
              <a:srgbClr val="0070C0"/>
            </a:solidFill>
            <a:prstDash val="solid"/>
          </a:ln>
        </p:spPr>
        <p:txBody>
          <a:bodyPr>
            <a:normAutofit/>
          </a:bodyPr>
          <a:p>
            <a:pPr algn="l"/>
            <a:r>
              <a:rPr lang="ja-JP" altLang="en-US" sz="3600"/>
              <a:t>多くのお客様に利用してもらうためには</a:t>
            </a:r>
            <a:endParaRPr lang="ja-JP" altLang="en-US" sz="3600"/>
          </a:p>
        </p:txBody>
      </p:sp>
      <p:sp>
        <p:nvSpPr>
          <p:cNvPr id="4" name="サブタイトル 2"/>
          <p:cNvSpPr>
            <a:spLocks noGrp="1"/>
          </p:cNvSpPr>
          <p:nvPr/>
        </p:nvSpPr>
        <p:spPr>
          <a:xfrm>
            <a:off x="629285" y="1275080"/>
            <a:ext cx="11247755" cy="53562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Aft>
                <a:spcPts val="0"/>
              </a:spcAft>
            </a:pPr>
            <a:r>
              <a:rPr lang="ja-JP" altLang="en-US" sz="3600"/>
              <a:t>　お客様に北勢線を利用していただくためには、まず</a:t>
            </a:r>
            <a:r>
              <a:rPr lang="ja-JP" altLang="en-US" sz="3600">
                <a:solidFill>
                  <a:srgbClr val="FF0000"/>
                </a:solidFill>
              </a:rPr>
              <a:t>便利である</a:t>
            </a:r>
            <a:r>
              <a:rPr lang="ja-JP" altLang="en-US" sz="3600"/>
              <a:t>こと。自家用車より便利というのは無理だろうけど、それなりに便利でないと利用してもらえません。</a:t>
            </a:r>
            <a:endParaRPr lang="ja-JP" altLang="en-US" sz="3600"/>
          </a:p>
          <a:p>
            <a:pPr algn="l">
              <a:lnSpc>
                <a:spcPct val="110000"/>
              </a:lnSpc>
              <a:spcAft>
                <a:spcPts val="0"/>
              </a:spcAft>
            </a:pPr>
            <a:r>
              <a:rPr lang="ja-JP" altLang="en-US" sz="3600"/>
              <a:t>　いくら便利でも</a:t>
            </a:r>
            <a:r>
              <a:rPr lang="ja-JP" altLang="en-US" sz="3600">
                <a:solidFill>
                  <a:srgbClr val="FF0000"/>
                </a:solidFill>
              </a:rPr>
              <a:t>運賃が高ければ利用するのに二の足を踏ん</a:t>
            </a:r>
            <a:r>
              <a:rPr lang="ja-JP" altLang="en-US" sz="3600"/>
              <a:t>でしまいます。自家用車を購入して維持するための費用は実際には非常に高額になっているのですが、一度買ってしまうと購入費や税金車検等の費用などのことは忘れてしまい、</a:t>
            </a:r>
            <a:r>
              <a:rPr lang="ja-JP" altLang="en-US" sz="3600">
                <a:solidFill>
                  <a:srgbClr val="FF0000"/>
                </a:solidFill>
              </a:rPr>
              <a:t>ガソリン代と運賃を比べてどっちが安いという選択</a:t>
            </a:r>
            <a:r>
              <a:rPr lang="ja-JP" altLang="en-US" sz="3600"/>
              <a:t>になってしまいがちです。</a:t>
            </a:r>
            <a:endParaRPr lang="ja-JP" altLang="en-US"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89280" y="334645"/>
            <a:ext cx="10797540" cy="701040"/>
          </a:xfrm>
          <a:ln w="25400" cmpd="sng">
            <a:solidFill>
              <a:srgbClr val="0070C0"/>
            </a:solidFill>
            <a:prstDash val="solid"/>
          </a:ln>
        </p:spPr>
        <p:txBody>
          <a:bodyPr>
            <a:normAutofit/>
          </a:bodyPr>
          <a:p>
            <a:pPr algn="l"/>
            <a:r>
              <a:rPr lang="ja-JP" altLang="en-US" sz="3600"/>
              <a:t>北勢線ＩＣカード導入でお得感が下がった一日乗車券</a:t>
            </a:r>
            <a:endParaRPr lang="ja-JP" altLang="en-US" sz="3600"/>
          </a:p>
        </p:txBody>
      </p:sp>
      <p:sp>
        <p:nvSpPr>
          <p:cNvPr id="4" name="サブタイトル 2"/>
          <p:cNvSpPr>
            <a:spLocks noGrp="1"/>
          </p:cNvSpPr>
          <p:nvPr/>
        </p:nvSpPr>
        <p:spPr>
          <a:xfrm>
            <a:off x="289560" y="1364615"/>
            <a:ext cx="11790680" cy="5133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Aft>
                <a:spcPts val="0"/>
              </a:spcAft>
            </a:pPr>
            <a:r>
              <a:rPr lang="ja-JP" altLang="en-US" sz="3200"/>
              <a:t>　北勢線でＩＣカード乗車券を導入したことから、これまで三岐線、北勢線両線に有効だった</a:t>
            </a:r>
            <a:r>
              <a:rPr lang="ja-JP" altLang="en-US" sz="3200">
                <a:solidFill>
                  <a:srgbClr val="FF0000"/>
                </a:solidFill>
              </a:rPr>
              <a:t>１日乗り放題パス</a:t>
            </a:r>
            <a:r>
              <a:rPr lang="ja-JP" altLang="en-US" sz="3200"/>
              <a:t>から、三岐線用、北勢線用それぞれ別の一日乗車券が発売されるようになりました。</a:t>
            </a:r>
            <a:endParaRPr lang="ja-JP" altLang="en-US" sz="3200"/>
          </a:p>
          <a:p>
            <a:pPr algn="l">
              <a:lnSpc>
                <a:spcPct val="110000"/>
              </a:lnSpc>
              <a:spcAft>
                <a:spcPts val="0"/>
              </a:spcAft>
            </a:pPr>
            <a:r>
              <a:rPr lang="ja-JP" altLang="en-US" sz="3200"/>
              <a:t>　それぞれの線区だけ有効になり、利用できる区間が短くなったにもかかわらず、料金はそれぞれ共通だった従来と同じ大人１</a:t>
            </a:r>
            <a:r>
              <a:rPr lang="en-US" altLang="ja-JP" sz="3200"/>
              <a:t>,</a:t>
            </a:r>
            <a:r>
              <a:rPr lang="ja-JP" altLang="en-US" sz="3200"/>
              <a:t>２００円という設定でお得感が随分下がってしまいました。　</a:t>
            </a:r>
            <a:r>
              <a:rPr lang="ja-JP" altLang="en-US" sz="3200">
                <a:solidFill>
                  <a:srgbClr val="FF0000"/>
                </a:solidFill>
              </a:rPr>
              <a:t>三岐線用は</a:t>
            </a:r>
            <a:r>
              <a:rPr lang="ja-JP" altLang="en-US" sz="3200">
                <a:solidFill>
                  <a:schemeClr val="tx1"/>
                </a:solidFill>
              </a:rPr>
              <a:t>従来と同じく</a:t>
            </a:r>
            <a:r>
              <a:rPr lang="ja-JP" altLang="en-US" sz="3200">
                <a:solidFill>
                  <a:srgbClr val="FF0000"/>
                </a:solidFill>
              </a:rPr>
              <a:t>紙切符</a:t>
            </a:r>
            <a:r>
              <a:rPr lang="ja-JP" altLang="en-US" sz="3200"/>
              <a:t>、</a:t>
            </a:r>
            <a:r>
              <a:rPr lang="ja-JP" altLang="en-US" sz="3200">
                <a:solidFill>
                  <a:srgbClr val="FF0000"/>
                </a:solidFill>
              </a:rPr>
              <a:t>北勢線はＩＣＯＣＡ</a:t>
            </a:r>
            <a:r>
              <a:rPr lang="ja-JP" altLang="en-US" sz="3200"/>
              <a:t>、あるいは</a:t>
            </a:r>
            <a:r>
              <a:rPr lang="ja-JP" altLang="en-US" sz="3200">
                <a:solidFill>
                  <a:srgbClr val="FF0000"/>
                </a:solidFill>
              </a:rPr>
              <a:t>モバイルＩＣＯＣＡ</a:t>
            </a:r>
            <a:r>
              <a:rPr lang="ja-JP" altLang="en-US" sz="3200"/>
              <a:t>の電子切符となっています。</a:t>
            </a:r>
            <a:endParaRPr lang="ja-JP" altLang="en-U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89280" y="334645"/>
            <a:ext cx="4693920" cy="701040"/>
          </a:xfrm>
          <a:ln w="25400" cmpd="sng">
            <a:solidFill>
              <a:srgbClr val="0070C0"/>
            </a:solidFill>
            <a:prstDash val="solid"/>
          </a:ln>
        </p:spPr>
        <p:txBody>
          <a:bodyPr>
            <a:normAutofit/>
          </a:bodyPr>
          <a:p>
            <a:pPr algn="l"/>
            <a:r>
              <a:rPr lang="ja-JP" altLang="en-US" sz="3600"/>
              <a:t>三岐線の一日乗車券</a:t>
            </a:r>
            <a:endParaRPr lang="ja-JP" altLang="en-US" sz="3600"/>
          </a:p>
        </p:txBody>
      </p:sp>
      <p:sp>
        <p:nvSpPr>
          <p:cNvPr id="4" name="サブタイトル 2"/>
          <p:cNvSpPr>
            <a:spLocks noGrp="1"/>
          </p:cNvSpPr>
          <p:nvPr/>
        </p:nvSpPr>
        <p:spPr>
          <a:xfrm>
            <a:off x="344805" y="1364615"/>
            <a:ext cx="11735435" cy="513334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t>三岐線は従来と同じような紙切符</a:t>
            </a:r>
            <a:endParaRPr lang="ja-JP" altLang="en-US" sz="3200"/>
          </a:p>
          <a:p>
            <a:pPr algn="l">
              <a:lnSpc>
                <a:spcPct val="120000"/>
              </a:lnSpc>
              <a:spcAft>
                <a:spcPts val="0"/>
              </a:spcAft>
            </a:pPr>
            <a:r>
              <a:rPr lang="ja-JP" altLang="en-US" sz="3200"/>
              <a:t>　</a:t>
            </a:r>
            <a:r>
              <a:rPr lang="ja-JP" altLang="en-US" sz="3200">
                <a:solidFill>
                  <a:srgbClr val="FF0000"/>
                </a:solidFill>
              </a:rPr>
              <a:t>三岐鉄道三岐線一日乗車券</a:t>
            </a:r>
            <a:r>
              <a:rPr lang="ja-JP" altLang="en-US">
                <a:solidFill>
                  <a:srgbClr val="FF0000"/>
                </a:solidFill>
              </a:rPr>
              <a:t>　　</a:t>
            </a:r>
            <a:r>
              <a:rPr lang="ja-JP" altLang="en-US"/>
              <a:t>大人 1,200円　小児 600円</a:t>
            </a:r>
            <a:endParaRPr lang="ja-JP" altLang="en-US"/>
          </a:p>
          <a:p>
            <a:pPr algn="l">
              <a:lnSpc>
                <a:spcPct val="120000"/>
              </a:lnSpc>
              <a:spcAft>
                <a:spcPts val="0"/>
              </a:spcAft>
            </a:pPr>
            <a:endParaRPr lang="ja-JP" altLang="en-US" sz="3200"/>
          </a:p>
        </p:txBody>
      </p:sp>
      <p:pic>
        <p:nvPicPr>
          <p:cNvPr id="5" name="図形 4"/>
          <p:cNvPicPr>
            <a:picLocks noChangeAspect="1"/>
          </p:cNvPicPr>
          <p:nvPr/>
        </p:nvPicPr>
        <p:blipFill>
          <a:blip r:embed="rId1"/>
          <a:stretch>
            <a:fillRect/>
          </a:stretch>
        </p:blipFill>
        <p:spPr>
          <a:xfrm>
            <a:off x="527685" y="2531745"/>
            <a:ext cx="5323205" cy="3847465"/>
          </a:xfrm>
          <a:prstGeom prst="rect">
            <a:avLst/>
          </a:prstGeom>
        </p:spPr>
      </p:pic>
      <p:pic>
        <p:nvPicPr>
          <p:cNvPr id="6" name="図形 5"/>
          <p:cNvPicPr>
            <a:picLocks noChangeAspect="1"/>
          </p:cNvPicPr>
          <p:nvPr/>
        </p:nvPicPr>
        <p:blipFill>
          <a:blip r:embed="rId2"/>
          <a:stretch>
            <a:fillRect/>
          </a:stretch>
        </p:blipFill>
        <p:spPr>
          <a:xfrm>
            <a:off x="5920740" y="2587625"/>
            <a:ext cx="5140325" cy="37357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589280" y="334645"/>
            <a:ext cx="6932930" cy="701040"/>
          </a:xfrm>
          <a:ln w="25400" cmpd="sng">
            <a:solidFill>
              <a:srgbClr val="0070C0"/>
            </a:solidFill>
            <a:prstDash val="solid"/>
          </a:ln>
        </p:spPr>
        <p:txBody>
          <a:bodyPr>
            <a:normAutofit/>
          </a:bodyPr>
          <a:p>
            <a:pPr algn="l"/>
            <a:r>
              <a:rPr lang="ja-JP" altLang="en-US" sz="3600"/>
              <a:t>北勢線はＩＣＯＣＡ導入で電子化</a:t>
            </a:r>
            <a:endParaRPr lang="ja-JP" altLang="en-US" sz="3600"/>
          </a:p>
        </p:txBody>
      </p:sp>
      <p:sp>
        <p:nvSpPr>
          <p:cNvPr id="4" name="サブタイトル 2"/>
          <p:cNvSpPr>
            <a:spLocks noGrp="1"/>
          </p:cNvSpPr>
          <p:nvPr/>
        </p:nvSpPr>
        <p:spPr>
          <a:xfrm>
            <a:off x="344805" y="1364615"/>
            <a:ext cx="11735435" cy="513334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t>北勢線はＩＣＯＣＡ、モバイルＩＣＯＣＡ乗車券</a:t>
            </a:r>
            <a:endParaRPr lang="ja-JP" altLang="en-US" sz="3200"/>
          </a:p>
          <a:p>
            <a:pPr algn="l">
              <a:lnSpc>
                <a:spcPct val="120000"/>
              </a:lnSpc>
              <a:spcAft>
                <a:spcPts val="0"/>
              </a:spcAft>
            </a:pPr>
            <a:r>
              <a:rPr lang="ja-JP" altLang="en-US" sz="3200"/>
              <a:t>　</a:t>
            </a:r>
            <a:r>
              <a:rPr lang="ja-JP" altLang="en-US" sz="3200">
                <a:solidFill>
                  <a:srgbClr val="FF0000"/>
                </a:solidFill>
              </a:rPr>
              <a:t>三岐鉄道北勢線一日乗車券</a:t>
            </a:r>
            <a:r>
              <a:rPr lang="ja-JP" altLang="en-US">
                <a:solidFill>
                  <a:srgbClr val="FF0000"/>
                </a:solidFill>
              </a:rPr>
              <a:t>　　</a:t>
            </a:r>
            <a:r>
              <a:rPr lang="ja-JP" altLang="en-US"/>
              <a:t>大人 1,200円　小児 600円</a:t>
            </a:r>
            <a:endParaRPr lang="ja-JP" altLang="en-US"/>
          </a:p>
          <a:p>
            <a:pPr algn="l">
              <a:lnSpc>
                <a:spcPct val="120000"/>
              </a:lnSpc>
              <a:spcAft>
                <a:spcPts val="0"/>
              </a:spcAft>
            </a:pPr>
            <a:endParaRPr lang="ja-JP" altLang="en-US" sz="3200"/>
          </a:p>
        </p:txBody>
      </p:sp>
      <p:pic>
        <p:nvPicPr>
          <p:cNvPr id="3" name="図形 2"/>
          <p:cNvPicPr>
            <a:picLocks noChangeAspect="1"/>
          </p:cNvPicPr>
          <p:nvPr/>
        </p:nvPicPr>
        <p:blipFill>
          <a:blip r:embed="rId1"/>
          <a:stretch>
            <a:fillRect/>
          </a:stretch>
        </p:blipFill>
        <p:spPr>
          <a:xfrm>
            <a:off x="8091170" y="2702560"/>
            <a:ext cx="2277110" cy="3795395"/>
          </a:xfrm>
          <a:prstGeom prst="rect">
            <a:avLst/>
          </a:prstGeom>
        </p:spPr>
      </p:pic>
      <p:pic>
        <p:nvPicPr>
          <p:cNvPr id="7" name="図形 6"/>
          <p:cNvPicPr>
            <a:picLocks noChangeAspect="1"/>
          </p:cNvPicPr>
          <p:nvPr/>
        </p:nvPicPr>
        <p:blipFill>
          <a:blip r:embed="rId2"/>
          <a:stretch>
            <a:fillRect/>
          </a:stretch>
        </p:blipFill>
        <p:spPr>
          <a:xfrm>
            <a:off x="987425" y="2560320"/>
            <a:ext cx="5685790" cy="40182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8106410" cy="701040"/>
          </a:xfrm>
          <a:ln w="25400" cmpd="sng">
            <a:solidFill>
              <a:srgbClr val="0070C0"/>
            </a:solidFill>
            <a:prstDash val="solid"/>
          </a:ln>
        </p:spPr>
        <p:txBody>
          <a:bodyPr>
            <a:normAutofit/>
          </a:bodyPr>
          <a:p>
            <a:pPr algn="l"/>
            <a:r>
              <a:rPr lang="ja-JP" altLang="en-US" sz="3600"/>
              <a:t>来訪者に便利でお得と感じてもらうには</a:t>
            </a:r>
            <a:endParaRPr lang="ja-JP" altLang="en-US" sz="3600"/>
          </a:p>
        </p:txBody>
      </p:sp>
      <p:sp>
        <p:nvSpPr>
          <p:cNvPr id="4" name="サブタイトル 2"/>
          <p:cNvSpPr>
            <a:spLocks noGrp="1"/>
          </p:cNvSpPr>
          <p:nvPr/>
        </p:nvSpPr>
        <p:spPr>
          <a:xfrm>
            <a:off x="619125" y="1437640"/>
            <a:ext cx="10953750" cy="50215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Aft>
                <a:spcPts val="0"/>
              </a:spcAft>
            </a:pPr>
            <a:r>
              <a:rPr lang="ja-JP" altLang="en-US" sz="3200"/>
              <a:t>　便利さを感じてもらうにはまずは</a:t>
            </a:r>
            <a:r>
              <a:rPr lang="ja-JP" altLang="en-US" sz="3200">
                <a:solidFill>
                  <a:srgbClr val="FF0000"/>
                </a:solidFill>
              </a:rPr>
              <a:t>簡単に買える</a:t>
            </a:r>
            <a:r>
              <a:rPr lang="ja-JP" altLang="en-US" sz="3200"/>
              <a:t>こと。どこで売っているのかわからない、買う手続きがめんどくさい、こんなことはあってはならないことです。切符の使用開始時、駅構内への入場時に</a:t>
            </a:r>
            <a:r>
              <a:rPr lang="ja-JP" altLang="en-US" sz="3200">
                <a:solidFill>
                  <a:srgbClr val="FF0000"/>
                </a:solidFill>
              </a:rPr>
              <a:t>ややこしい手続きが必要ない</a:t>
            </a:r>
            <a:r>
              <a:rPr lang="ja-JP" altLang="en-US" sz="3200"/>
              <a:t>こと。</a:t>
            </a:r>
            <a:r>
              <a:rPr lang="ja-JP" altLang="en-US" sz="3200">
                <a:solidFill>
                  <a:srgbClr val="FF0000"/>
                </a:solidFill>
              </a:rPr>
              <a:t>シンプルなのが一番</a:t>
            </a:r>
            <a:r>
              <a:rPr lang="ja-JP" altLang="en-US" sz="3200"/>
              <a:t>です。</a:t>
            </a:r>
            <a:endParaRPr lang="ja-JP" altLang="en-US" sz="3200"/>
          </a:p>
          <a:p>
            <a:pPr algn="l">
              <a:lnSpc>
                <a:spcPct val="120000"/>
              </a:lnSpc>
              <a:spcAft>
                <a:spcPts val="0"/>
              </a:spcAft>
            </a:pPr>
            <a:r>
              <a:rPr lang="ja-JP" altLang="en-US" sz="3200">
                <a:sym typeface="+mn-ea"/>
              </a:rPr>
              <a:t>　お得感を感じてもらうには</a:t>
            </a:r>
            <a:r>
              <a:rPr lang="ja-JP" altLang="en-US" sz="3200">
                <a:solidFill>
                  <a:srgbClr val="FF0000"/>
                </a:solidFill>
                <a:sym typeface="+mn-ea"/>
              </a:rPr>
              <a:t>普通に切符を買って往復するより割安な料金設定</a:t>
            </a:r>
            <a:r>
              <a:rPr lang="ja-JP" altLang="en-US" sz="3200">
                <a:sym typeface="+mn-ea"/>
              </a:rPr>
              <a:t>。地域とタイアップして</a:t>
            </a:r>
            <a:r>
              <a:rPr lang="ja-JP" altLang="en-US" sz="3200">
                <a:solidFill>
                  <a:srgbClr val="FF0000"/>
                </a:solidFill>
                <a:sym typeface="+mn-ea"/>
              </a:rPr>
              <a:t>食事やお土産品の割引</a:t>
            </a:r>
            <a:r>
              <a:rPr lang="ja-JP" altLang="en-US" sz="3200">
                <a:sym typeface="+mn-ea"/>
              </a:rPr>
              <a:t>等も魅力に感じてもらえるかもしれません。</a:t>
            </a:r>
            <a:endParaRPr lang="ja-JP" altLang="en-US" sz="3200">
              <a:sym typeface="+mn-ea"/>
            </a:endParaRPr>
          </a:p>
          <a:p>
            <a:pPr algn="l">
              <a:lnSpc>
                <a:spcPct val="120000"/>
              </a:lnSpc>
              <a:spcAft>
                <a:spcPts val="0"/>
              </a:spcAft>
            </a:pPr>
            <a:endParaRPr lang="ja-JP" altLang="en-US" sz="3200">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509520" y="1805940"/>
            <a:ext cx="7484745" cy="1325880"/>
          </a:xfrm>
          <a:ln w="34925" cmpd="sng">
            <a:solidFill>
              <a:srgbClr val="00B050"/>
            </a:solidFill>
            <a:prstDash val="solid"/>
          </a:ln>
        </p:spPr>
        <p:txBody>
          <a:bodyPr/>
          <a:p>
            <a:pPr algn="ctr"/>
            <a:r>
              <a:rPr lang="ja-JP" altLang="en-US" sz="4000"/>
              <a:t>他社の取り組み事例</a:t>
            </a:r>
            <a:endParaRPr lang="ja-JP" altLang="en-US" sz="4000"/>
          </a:p>
        </p:txBody>
      </p:sp>
      <p:sp>
        <p:nvSpPr>
          <p:cNvPr id="3" name="タイトル 1"/>
          <p:cNvSpPr>
            <a:spLocks noGrp="1"/>
          </p:cNvSpPr>
          <p:nvPr/>
        </p:nvSpPr>
        <p:spPr>
          <a:xfrm>
            <a:off x="965200" y="3784600"/>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3200"/>
          </a:p>
        </p:txBody>
      </p:sp>
      <p:sp>
        <p:nvSpPr>
          <p:cNvPr id="4" name="タイトル 1"/>
          <p:cNvSpPr>
            <a:spLocks noGrp="1"/>
          </p:cNvSpPr>
          <p:nvPr/>
        </p:nvSpPr>
        <p:spPr>
          <a:xfrm>
            <a:off x="1092200" y="393763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スマホアプリもあります</a:t>
            </a:r>
            <a:endParaRPr lang="ja-JP" altLang="en-US"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7016750" cy="701040"/>
          </a:xfrm>
          <a:ln w="25400" cmpd="sng">
            <a:solidFill>
              <a:srgbClr val="0070C0"/>
            </a:solidFill>
            <a:prstDash val="solid"/>
          </a:ln>
        </p:spPr>
        <p:txBody>
          <a:bodyPr>
            <a:normAutofit/>
          </a:bodyPr>
          <a:p>
            <a:pPr algn="l"/>
            <a:r>
              <a:rPr lang="ja-JP" altLang="en-US" sz="3600"/>
              <a:t>スマホアプリの１日フリー乗車券</a:t>
            </a:r>
            <a:endParaRPr lang="ja-JP" altLang="en-US" sz="3600"/>
          </a:p>
        </p:txBody>
      </p:sp>
      <p:sp>
        <p:nvSpPr>
          <p:cNvPr id="4" name="サブタイトル 2"/>
          <p:cNvSpPr>
            <a:spLocks noGrp="1"/>
          </p:cNvSpPr>
          <p:nvPr/>
        </p:nvSpPr>
        <p:spPr>
          <a:xfrm>
            <a:off x="619125" y="1331595"/>
            <a:ext cx="10953750" cy="502158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30000"/>
              </a:lnSpc>
              <a:spcAft>
                <a:spcPts val="0"/>
              </a:spcAft>
            </a:pPr>
            <a:r>
              <a:rPr lang="ja-JP" altLang="en-US" sz="3200"/>
              <a:t>　田舎のローカル鉄道や路面電車では有人の切符売り場が限られているため、１日フリー乗車券を</a:t>
            </a:r>
            <a:r>
              <a:rPr lang="ja-JP" altLang="en-US" sz="3200">
                <a:solidFill>
                  <a:srgbClr val="FF0000"/>
                </a:solidFill>
              </a:rPr>
              <a:t>スマホアプリで提供</a:t>
            </a:r>
            <a:r>
              <a:rPr lang="ja-JP" altLang="en-US" sz="3200"/>
              <a:t>しているところが多くあります。乗り換え案内の</a:t>
            </a:r>
            <a:r>
              <a:rPr lang="ja-JP" altLang="en-US" sz="3200">
                <a:solidFill>
                  <a:srgbClr val="FF0000"/>
                </a:solidFill>
              </a:rPr>
              <a:t>ジョルダンのモバイルチケット</a:t>
            </a:r>
            <a:r>
              <a:rPr lang="ja-JP" altLang="en-US" sz="3200"/>
              <a:t>や、</a:t>
            </a:r>
            <a:r>
              <a:rPr lang="en-US" altLang="ja-JP" sz="3200">
                <a:solidFill>
                  <a:srgbClr val="FF0000"/>
                </a:solidFill>
              </a:rPr>
              <a:t>RYDE PASS</a:t>
            </a:r>
            <a:r>
              <a:rPr lang="ja-JP" altLang="en-US" sz="3200">
                <a:solidFill>
                  <a:srgbClr val="FF0000"/>
                </a:solidFill>
              </a:rPr>
              <a:t>の電子チケット</a:t>
            </a:r>
            <a:r>
              <a:rPr lang="ja-JP" altLang="en-US" sz="3200"/>
              <a:t>など既成のアプリで購入できるように購入できるようになっています。紙の乗車券の代わりにスマホが乗車券になります。</a:t>
            </a:r>
            <a:endParaRPr lang="ja-JP" altLang="en-US" sz="3200"/>
          </a:p>
          <a:p>
            <a:pPr algn="l">
              <a:lnSpc>
                <a:spcPct val="130000"/>
              </a:lnSpc>
              <a:spcAft>
                <a:spcPts val="0"/>
              </a:spcAft>
            </a:pPr>
            <a:r>
              <a:rPr lang="ja-JP" altLang="en-US" sz="3200"/>
              <a:t>　コストをかけられないローカル鉄道では、</a:t>
            </a:r>
            <a:r>
              <a:rPr lang="ja-JP" altLang="en-US" sz="3200">
                <a:solidFill>
                  <a:srgbClr val="FF0000"/>
                </a:solidFill>
              </a:rPr>
              <a:t>身の丈に応じたシンプルで使いやすい仕組み</a:t>
            </a:r>
            <a:r>
              <a:rPr lang="ja-JP" altLang="en-US" sz="3200"/>
              <a:t>工夫して構築しています。</a:t>
            </a:r>
            <a:endParaRPr lang="ja-JP" altLang="en-US"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5057775" cy="701040"/>
          </a:xfrm>
          <a:ln w="25400" cmpd="sng">
            <a:solidFill>
              <a:srgbClr val="0070C0"/>
            </a:solidFill>
            <a:prstDash val="solid"/>
          </a:ln>
        </p:spPr>
        <p:txBody>
          <a:bodyPr>
            <a:normAutofit/>
          </a:bodyPr>
          <a:p>
            <a:pPr algn="l"/>
            <a:r>
              <a:rPr lang="ja-JP" altLang="en-US" sz="3600"/>
              <a:t>松浦鉄道の１日乗車券</a:t>
            </a:r>
            <a:endParaRPr lang="en-US" altLang="ja-JP" sz="3600"/>
          </a:p>
        </p:txBody>
      </p:sp>
      <p:pic>
        <p:nvPicPr>
          <p:cNvPr id="6" name="図形 5" descr="一日券M2"/>
          <p:cNvPicPr>
            <a:picLocks noChangeAspect="1"/>
          </p:cNvPicPr>
          <p:nvPr/>
        </p:nvPicPr>
        <p:blipFill>
          <a:blip r:embed="rId1"/>
          <a:stretch>
            <a:fillRect/>
          </a:stretch>
        </p:blipFill>
        <p:spPr>
          <a:xfrm>
            <a:off x="3068320" y="2380615"/>
            <a:ext cx="3200400" cy="4289425"/>
          </a:xfrm>
          <a:prstGeom prst="rect">
            <a:avLst/>
          </a:prstGeom>
        </p:spPr>
      </p:pic>
      <p:sp>
        <p:nvSpPr>
          <p:cNvPr id="4" name="タイトル 1"/>
          <p:cNvSpPr>
            <a:spLocks noGrp="1"/>
          </p:cNvSpPr>
          <p:nvPr/>
        </p:nvSpPr>
        <p:spPr>
          <a:xfrm>
            <a:off x="6268720" y="344805"/>
            <a:ext cx="5783580" cy="701040"/>
          </a:xfrm>
          <a:prstGeom prst="rect">
            <a:avLst/>
          </a:prstGeom>
          <a:ln w="25400" cmpd="sng">
            <a:solidFill>
              <a:srgbClr val="0070C0"/>
            </a:solidFill>
            <a:prstDash val="solid"/>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a:t>長崎電気軌道の一日乗車券</a:t>
            </a:r>
            <a:endParaRPr lang="ja-JP" altLang="en-US" sz="3600"/>
          </a:p>
        </p:txBody>
      </p:sp>
      <p:pic>
        <p:nvPicPr>
          <p:cNvPr id="5" name="図形 4" descr="一日券N"/>
          <p:cNvPicPr>
            <a:picLocks noChangeAspect="1"/>
          </p:cNvPicPr>
          <p:nvPr/>
        </p:nvPicPr>
        <p:blipFill>
          <a:blip r:embed="rId2"/>
          <a:stretch>
            <a:fillRect/>
          </a:stretch>
        </p:blipFill>
        <p:spPr>
          <a:xfrm>
            <a:off x="6550025" y="1226185"/>
            <a:ext cx="2323465" cy="4914265"/>
          </a:xfrm>
          <a:prstGeom prst="rect">
            <a:avLst/>
          </a:prstGeom>
        </p:spPr>
      </p:pic>
      <p:pic>
        <p:nvPicPr>
          <p:cNvPr id="3" name="図形 2" descr="一日券M"/>
          <p:cNvPicPr>
            <a:picLocks noChangeAspect="1"/>
          </p:cNvPicPr>
          <p:nvPr/>
        </p:nvPicPr>
        <p:blipFill>
          <a:blip r:embed="rId3"/>
          <a:stretch>
            <a:fillRect/>
          </a:stretch>
        </p:blipFill>
        <p:spPr>
          <a:xfrm>
            <a:off x="344170" y="1144905"/>
            <a:ext cx="2904490" cy="3818255"/>
          </a:xfrm>
          <a:prstGeom prst="rect">
            <a:avLst/>
          </a:prstGeom>
        </p:spPr>
      </p:pic>
      <p:pic>
        <p:nvPicPr>
          <p:cNvPr id="7" name="図形 6" descr="スマホ一日券N"/>
          <p:cNvPicPr>
            <a:picLocks noChangeAspect="1"/>
          </p:cNvPicPr>
          <p:nvPr/>
        </p:nvPicPr>
        <p:blipFill>
          <a:blip r:embed="rId4"/>
          <a:stretch>
            <a:fillRect/>
          </a:stretch>
        </p:blipFill>
        <p:spPr>
          <a:xfrm>
            <a:off x="8975090" y="2498090"/>
            <a:ext cx="2894965" cy="40538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640080" y="344805"/>
            <a:ext cx="9274175" cy="701040"/>
          </a:xfrm>
          <a:ln w="25400" cmpd="sng">
            <a:solidFill>
              <a:srgbClr val="0070C0"/>
            </a:solidFill>
            <a:prstDash val="solid"/>
          </a:ln>
        </p:spPr>
        <p:txBody>
          <a:bodyPr>
            <a:normAutofit/>
          </a:bodyPr>
          <a:p>
            <a:pPr algn="l"/>
            <a:r>
              <a:rPr lang="ja-JP" altLang="en-US" sz="3600"/>
              <a:t>えちぜん鉄道ではアテンダントが乗っている</a:t>
            </a:r>
            <a:endParaRPr lang="ja-JP" altLang="en-US" sz="3600"/>
          </a:p>
        </p:txBody>
      </p:sp>
      <p:sp>
        <p:nvSpPr>
          <p:cNvPr id="4" name="サブタイトル 2"/>
          <p:cNvSpPr>
            <a:spLocks noGrp="1"/>
          </p:cNvSpPr>
          <p:nvPr/>
        </p:nvSpPr>
        <p:spPr>
          <a:xfrm>
            <a:off x="5367655" y="1243965"/>
            <a:ext cx="6532880" cy="5283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Aft>
                <a:spcPts val="0"/>
              </a:spcAft>
            </a:pPr>
            <a:r>
              <a:rPr lang="ja-JP" altLang="en-US" sz="3200"/>
              <a:t>　福井のえちぜん鉄道では、列車としてはワンマン運転ですが、</a:t>
            </a:r>
            <a:r>
              <a:rPr lang="ja-JP" altLang="en-US" sz="3200">
                <a:solidFill>
                  <a:schemeClr val="tx1"/>
                </a:solidFill>
              </a:rPr>
              <a:t>運転業務にはかかわらない</a:t>
            </a:r>
            <a:r>
              <a:rPr lang="ja-JP" altLang="en-US" sz="3200">
                <a:solidFill>
                  <a:srgbClr val="FF0000"/>
                </a:solidFill>
              </a:rPr>
              <a:t>アテンダント</a:t>
            </a:r>
            <a:r>
              <a:rPr lang="ja-JP" altLang="en-US" sz="3200"/>
              <a:t>が乗務しています。</a:t>
            </a:r>
            <a:endParaRPr lang="ja-JP" altLang="en-US" sz="3200"/>
          </a:p>
          <a:p>
            <a:pPr algn="l">
              <a:lnSpc>
                <a:spcPct val="110000"/>
              </a:lnSpc>
              <a:spcAft>
                <a:spcPts val="0"/>
              </a:spcAft>
            </a:pPr>
            <a:r>
              <a:rPr lang="ja-JP" altLang="en-US" sz="3200"/>
              <a:t>　遠方からの来訪者に対して、地域の魅力を放送で</a:t>
            </a:r>
            <a:r>
              <a:rPr lang="ja-JP" altLang="en-US" sz="3200">
                <a:solidFill>
                  <a:srgbClr val="FF0000"/>
                </a:solidFill>
              </a:rPr>
              <a:t>案内</a:t>
            </a:r>
            <a:r>
              <a:rPr lang="ja-JP" altLang="en-US" sz="3200"/>
              <a:t>するとともに、</a:t>
            </a:r>
            <a:r>
              <a:rPr lang="ja-JP" altLang="en-US" sz="3200">
                <a:solidFill>
                  <a:srgbClr val="FF0000"/>
                </a:solidFill>
              </a:rPr>
              <a:t>乗車券等の発売</a:t>
            </a:r>
            <a:r>
              <a:rPr lang="ja-JP" altLang="en-US" sz="3200"/>
              <a:t>、無人駅での切符の回収等、これまで駅で行っていた</a:t>
            </a:r>
            <a:r>
              <a:rPr lang="ja-JP" altLang="en-US" sz="3200">
                <a:solidFill>
                  <a:srgbClr val="FF0000"/>
                </a:solidFill>
              </a:rPr>
              <a:t>集改札業務</a:t>
            </a:r>
            <a:r>
              <a:rPr lang="ja-JP" altLang="en-US" sz="3200"/>
              <a:t>を行っています。</a:t>
            </a:r>
            <a:endParaRPr lang="ja-JP" altLang="en-US" sz="3200"/>
          </a:p>
        </p:txBody>
      </p:sp>
      <p:pic>
        <p:nvPicPr>
          <p:cNvPr id="6" name="図形 5" descr="えちぜん"/>
          <p:cNvPicPr>
            <a:picLocks noChangeAspect="1"/>
          </p:cNvPicPr>
          <p:nvPr/>
        </p:nvPicPr>
        <p:blipFill>
          <a:blip r:embed="rId1"/>
          <a:stretch>
            <a:fillRect/>
          </a:stretch>
        </p:blipFill>
        <p:spPr>
          <a:xfrm>
            <a:off x="2241550" y="1122045"/>
            <a:ext cx="2586990" cy="4232275"/>
          </a:xfrm>
          <a:prstGeom prst="rect">
            <a:avLst/>
          </a:prstGeom>
        </p:spPr>
      </p:pic>
      <p:pic>
        <p:nvPicPr>
          <p:cNvPr id="7" name="図形 6" descr="えちぜん2"/>
          <p:cNvPicPr>
            <a:picLocks noChangeAspect="1"/>
          </p:cNvPicPr>
          <p:nvPr/>
        </p:nvPicPr>
        <p:blipFill>
          <a:blip r:embed="rId2"/>
          <a:stretch>
            <a:fillRect/>
          </a:stretch>
        </p:blipFill>
        <p:spPr>
          <a:xfrm>
            <a:off x="525145" y="3660140"/>
            <a:ext cx="4290695" cy="28676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7431405" cy="701040"/>
          </a:xfrm>
          <a:ln w="25400" cmpd="sng">
            <a:solidFill>
              <a:srgbClr val="0070C0"/>
            </a:solidFill>
            <a:prstDash val="solid"/>
          </a:ln>
        </p:spPr>
        <p:txBody>
          <a:bodyPr>
            <a:normAutofit/>
          </a:bodyPr>
          <a:p>
            <a:pPr algn="l"/>
            <a:r>
              <a:rPr lang="ja-JP" altLang="en-US" sz="3600"/>
              <a:t>工夫次第で色々なやり方ができる</a:t>
            </a:r>
            <a:endParaRPr lang="ja-JP" altLang="en-US" sz="3600"/>
          </a:p>
        </p:txBody>
      </p:sp>
      <p:sp>
        <p:nvSpPr>
          <p:cNvPr id="4" name="サブタイトル 2"/>
          <p:cNvSpPr>
            <a:spLocks noGrp="1"/>
          </p:cNvSpPr>
          <p:nvPr/>
        </p:nvSpPr>
        <p:spPr>
          <a:xfrm>
            <a:off x="619125" y="1303020"/>
            <a:ext cx="10953750" cy="5021580"/>
          </a:xfrm>
          <a:prstGeom prst="rect">
            <a:avLst/>
          </a:prstGeom>
        </p:spPr>
        <p:txBody>
          <a:bodyPr vert="horz" lIns="91440" tIns="45720" rIns="91440" bIns="45720" rtlCol="0">
            <a:normAutofit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30000"/>
              </a:lnSpc>
              <a:spcAft>
                <a:spcPts val="0"/>
              </a:spcAft>
            </a:pPr>
            <a:r>
              <a:rPr lang="ja-JP" altLang="en-US" sz="3200"/>
              <a:t>　</a:t>
            </a:r>
            <a:r>
              <a:rPr lang="ja-JP" altLang="en-US" sz="3600"/>
              <a:t>ローカル鉄道では都会のがんじがらめの仕組みをそのままもってくるのではなく、特性に応じて</a:t>
            </a:r>
            <a:r>
              <a:rPr lang="ja-JP" altLang="en-US" sz="3600">
                <a:solidFill>
                  <a:srgbClr val="FF0000"/>
                </a:solidFill>
              </a:rPr>
              <a:t>低コストで使いやすい利用者目線の仕組み</a:t>
            </a:r>
            <a:r>
              <a:rPr lang="ja-JP" altLang="en-US" sz="3600"/>
              <a:t>を構築して頑張っています。</a:t>
            </a:r>
            <a:endParaRPr lang="ja-JP" altLang="en-US" sz="3600"/>
          </a:p>
          <a:p>
            <a:pPr algn="l">
              <a:lnSpc>
                <a:spcPct val="130000"/>
              </a:lnSpc>
              <a:spcAft>
                <a:spcPts val="0"/>
              </a:spcAft>
            </a:pPr>
            <a:r>
              <a:rPr lang="ja-JP" altLang="en-US" sz="3600"/>
              <a:t>　どんなところに着目して、どのように工夫しているのか。上手くやっている</a:t>
            </a:r>
            <a:r>
              <a:rPr lang="ja-JP" altLang="en-US" sz="3600">
                <a:solidFill>
                  <a:srgbClr val="FF0000"/>
                </a:solidFill>
              </a:rPr>
              <a:t>先行事例をよく研究</a:t>
            </a:r>
            <a:r>
              <a:rPr lang="ja-JP" altLang="en-US" sz="3600"/>
              <a:t>して、北勢線でもこの地域、この規模の鉄道に見合った仕組みを考えてみませんか。</a:t>
            </a:r>
            <a:endParaRPr lang="ja-JP" altLang="en-US" sz="3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124065" y="1397000"/>
            <a:ext cx="4252595" cy="1005205"/>
          </a:xfrm>
          <a:ln w="25400" cmpd="sng">
            <a:solidFill>
              <a:srgbClr val="00B0F0"/>
            </a:solidFill>
            <a:prstDash val="solid"/>
          </a:ln>
        </p:spPr>
        <p:txBody>
          <a:bodyPr>
            <a:normAutofit/>
          </a:bodyPr>
          <a:p>
            <a:pPr algn="l"/>
            <a:r>
              <a:rPr lang="ja-JP" altLang="en-US" sz="2800">
                <a:sym typeface="+mn-ea"/>
              </a:rPr>
              <a:t>１－１　現状でもできる</a:t>
            </a:r>
            <a:br>
              <a:rPr lang="ja-JP" altLang="en-US" sz="2800">
                <a:sym typeface="+mn-ea"/>
              </a:rPr>
            </a:br>
            <a:r>
              <a:rPr lang="ja-JP" altLang="en-US" sz="2800">
                <a:sym typeface="+mn-ea"/>
              </a:rPr>
              <a:t>サービスレベルアップは？</a:t>
            </a:r>
            <a:endParaRPr lang="ja-JP" altLang="en-US" sz="2800">
              <a:sym typeface="+mn-ea"/>
            </a:endParaRPr>
          </a:p>
        </p:txBody>
      </p:sp>
      <p:sp>
        <p:nvSpPr>
          <p:cNvPr id="5" name="サブタイトル 4"/>
          <p:cNvSpPr>
            <a:spLocks noGrp="1"/>
          </p:cNvSpPr>
          <p:nvPr>
            <p:ph type="subTitle" idx="1"/>
          </p:nvPr>
        </p:nvSpPr>
        <p:spPr>
          <a:xfrm>
            <a:off x="460375" y="2899410"/>
            <a:ext cx="11485245" cy="3418205"/>
          </a:xfrm>
        </p:spPr>
        <p:txBody>
          <a:bodyPr>
            <a:noAutofit/>
          </a:bodyPr>
          <a:p>
            <a:pPr algn="l">
              <a:lnSpc>
                <a:spcPct val="110000"/>
              </a:lnSpc>
            </a:pPr>
            <a:r>
              <a:rPr lang="ja-JP" altLang="en-US" sz="3600">
                <a:sym typeface="+mn-ea"/>
              </a:rPr>
              <a:t>　現行の施設、車両では持ち駒不足で、サービスレベルの向上をしたくてもなかなかできそうないように思えます。</a:t>
            </a:r>
            <a:endParaRPr lang="ja-JP" altLang="en-US" sz="3600">
              <a:sym typeface="+mn-ea"/>
            </a:endParaRPr>
          </a:p>
          <a:p>
            <a:pPr algn="l">
              <a:lnSpc>
                <a:spcPct val="110000"/>
              </a:lnSpc>
            </a:pPr>
            <a:r>
              <a:rPr lang="ja-JP" altLang="en-US" sz="3600">
                <a:sym typeface="+mn-ea"/>
              </a:rPr>
              <a:t>　それでも視点を変えれば思わぬところに</a:t>
            </a:r>
            <a:r>
              <a:rPr lang="ja-JP" altLang="en-US" sz="3600">
                <a:solidFill>
                  <a:srgbClr val="FF0000"/>
                </a:solidFill>
                <a:sym typeface="+mn-ea"/>
              </a:rPr>
              <a:t>サービスレベル向上の種</a:t>
            </a:r>
            <a:r>
              <a:rPr lang="ja-JP" altLang="en-US" sz="3600">
                <a:sym typeface="+mn-ea"/>
              </a:rPr>
              <a:t>が落ちているかもしれません。</a:t>
            </a:r>
            <a:r>
              <a:rPr lang="ja-JP" altLang="en-US" sz="3600">
                <a:solidFill>
                  <a:srgbClr val="FF0000"/>
                </a:solidFill>
                <a:sym typeface="+mn-ea"/>
              </a:rPr>
              <a:t>何かできそうなこと</a:t>
            </a:r>
            <a:r>
              <a:rPr lang="ja-JP" altLang="en-US" sz="3600">
                <a:sym typeface="+mn-ea"/>
              </a:rPr>
              <a:t>はありませんか？</a:t>
            </a:r>
            <a:endParaRPr lang="ja-JP" altLang="en-US" sz="3600">
              <a:sym typeface="+mn-ea"/>
            </a:endParaRPr>
          </a:p>
        </p:txBody>
      </p:sp>
      <p:sp>
        <p:nvSpPr>
          <p:cNvPr id="3" name="タイトル 1"/>
          <p:cNvSpPr>
            <a:spLocks noGrp="1"/>
          </p:cNvSpPr>
          <p:nvPr/>
        </p:nvSpPr>
        <p:spPr>
          <a:xfrm>
            <a:off x="460375" y="640080"/>
            <a:ext cx="5977890" cy="1762125"/>
          </a:xfrm>
          <a:prstGeom prst="rect">
            <a:avLst/>
          </a:prstGeom>
          <a:ln w="3810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a:sym typeface="+mn-ea"/>
              </a:rPr>
              <a:t>ディスカッションのテーマ・・１</a:t>
            </a:r>
            <a:br>
              <a:rPr lang="ja-JP" altLang="en-US" sz="2800">
                <a:sym typeface="+mn-ea"/>
              </a:rPr>
            </a:br>
            <a:r>
              <a:rPr lang="ja-JP" altLang="en-US" sz="2800">
                <a:sym typeface="+mn-ea"/>
              </a:rPr>
              <a:t>昼間の利用を促進するためには</a:t>
            </a:r>
            <a:br>
              <a:rPr lang="ja-JP" altLang="en-US" sz="2800">
                <a:sym typeface="+mn-ea"/>
              </a:rPr>
            </a:br>
            <a:r>
              <a:rPr lang="ja-JP" altLang="en-US" sz="2800">
                <a:sym typeface="+mn-ea"/>
              </a:rPr>
              <a:t>どの程度のサービスレベルが必要？</a:t>
            </a:r>
            <a:endParaRPr lang="ja-JP" altLang="en-US" sz="28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1165225" y="1790700"/>
            <a:ext cx="9791065" cy="1958340"/>
          </a:xfrm>
          <a:pattFill prst="pct10">
            <a:fgClr>
              <a:schemeClr val="accent1"/>
            </a:fgClr>
            <a:bgClr>
              <a:schemeClr val="bg1"/>
            </a:bgClr>
          </a:pattFill>
          <a:ln w="47625">
            <a:solidFill>
              <a:srgbClr val="00B050"/>
            </a:solidFill>
          </a:ln>
        </p:spPr>
        <p:txBody>
          <a:bodyPr>
            <a:noAutofit/>
          </a:bodyPr>
          <a:p>
            <a:pPr algn="ctr"/>
            <a:r>
              <a:rPr lang="ja-JP" altLang="en-US" sz="4800">
                <a:sym typeface="+mn-ea"/>
              </a:rPr>
              <a:t>定期外利用者の</a:t>
            </a:r>
            <a:br>
              <a:rPr lang="ja-JP" altLang="en-US" sz="4800">
                <a:sym typeface="+mn-ea"/>
              </a:rPr>
            </a:br>
            <a:r>
              <a:rPr lang="ja-JP" altLang="en-US" sz="4800">
                <a:sym typeface="+mn-ea"/>
              </a:rPr>
              <a:t>公共交通に求めるレベル感</a:t>
            </a:r>
            <a:endParaRPr lang="ja-JP" altLang="en-US" sz="4800">
              <a:sym typeface="+mn-ea"/>
            </a:endParaRPr>
          </a:p>
        </p:txBody>
      </p:sp>
      <p:sp>
        <p:nvSpPr>
          <p:cNvPr id="6" name="テキストボックス 5"/>
          <p:cNvSpPr txBox="1"/>
          <p:nvPr/>
        </p:nvSpPr>
        <p:spPr>
          <a:xfrm>
            <a:off x="931545" y="615315"/>
            <a:ext cx="5149850" cy="583565"/>
          </a:xfrm>
          <a:prstGeom prst="rect">
            <a:avLst/>
          </a:prstGeom>
          <a:noFill/>
        </p:spPr>
        <p:txBody>
          <a:bodyPr wrap="square" rtlCol="0">
            <a:spAutoFit/>
          </a:bodyPr>
          <a:p>
            <a:r>
              <a:rPr lang="ja-JP" altLang="en-US" sz="3200"/>
              <a:t>話題提供プレゼンテーション</a:t>
            </a:r>
            <a:endParaRPr lang="ja-JP" altLang="en-US" sz="3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6443980" y="1233805"/>
            <a:ext cx="5156835" cy="1036320"/>
          </a:xfrm>
          <a:ln w="25400" cmpd="sng">
            <a:solidFill>
              <a:srgbClr val="00B0F0"/>
            </a:solidFill>
            <a:prstDash val="solid"/>
          </a:ln>
        </p:spPr>
        <p:txBody>
          <a:bodyPr>
            <a:normAutofit/>
          </a:bodyPr>
          <a:p>
            <a:pPr algn="l"/>
            <a:r>
              <a:rPr lang="ja-JP" altLang="en-US" sz="2800">
                <a:sym typeface="+mn-ea"/>
              </a:rPr>
              <a:t>１－２　</a:t>
            </a:r>
            <a:r>
              <a:rPr lang="ja-JP" altLang="en-US" sz="2800">
                <a:sym typeface="+mn-ea"/>
              </a:rPr>
              <a:t>長期的には</a:t>
            </a:r>
            <a:br>
              <a:rPr lang="ja-JP" altLang="en-US" sz="2800">
                <a:sym typeface="+mn-ea"/>
              </a:rPr>
            </a:br>
            <a:r>
              <a:rPr lang="ja-JP" altLang="en-US" sz="2800">
                <a:sym typeface="+mn-ea"/>
              </a:rPr>
              <a:t>どれくらいのレベルを目指す？</a:t>
            </a:r>
            <a:endParaRPr lang="ja-JP" altLang="en-US" sz="2800">
              <a:sym typeface="+mn-ea"/>
            </a:endParaRPr>
          </a:p>
        </p:txBody>
      </p:sp>
      <p:sp>
        <p:nvSpPr>
          <p:cNvPr id="5" name="サブタイトル 4"/>
          <p:cNvSpPr>
            <a:spLocks noGrp="1"/>
          </p:cNvSpPr>
          <p:nvPr>
            <p:ph type="subTitle" idx="1"/>
          </p:nvPr>
        </p:nvSpPr>
        <p:spPr>
          <a:xfrm>
            <a:off x="353695" y="2564130"/>
            <a:ext cx="11485245" cy="4130040"/>
          </a:xfrm>
        </p:spPr>
        <p:txBody>
          <a:bodyPr>
            <a:noAutofit/>
          </a:bodyPr>
          <a:p>
            <a:pPr algn="l">
              <a:lnSpc>
                <a:spcPct val="110000"/>
              </a:lnSpc>
            </a:pPr>
            <a:r>
              <a:rPr lang="ja-JP" altLang="en-US" sz="3600">
                <a:sym typeface="+mn-ea"/>
              </a:rPr>
              <a:t>　長期的には</a:t>
            </a:r>
            <a:r>
              <a:rPr lang="ja-JP" altLang="en-US" sz="3600">
                <a:solidFill>
                  <a:srgbClr val="FF0000"/>
                </a:solidFill>
                <a:sym typeface="+mn-ea"/>
              </a:rPr>
              <a:t>施設、車両に相応の投資</a:t>
            </a:r>
            <a:r>
              <a:rPr lang="ja-JP" altLang="en-US" sz="3600">
                <a:sym typeface="+mn-ea"/>
              </a:rPr>
              <a:t>をして、</a:t>
            </a:r>
            <a:r>
              <a:rPr lang="ja-JP" altLang="en-US" sz="3600">
                <a:solidFill>
                  <a:srgbClr val="FF0000"/>
                </a:solidFill>
                <a:sym typeface="+mn-ea"/>
              </a:rPr>
              <a:t>サービスレベルの向上</a:t>
            </a:r>
            <a:r>
              <a:rPr lang="ja-JP" altLang="en-US" sz="3600">
                <a:sym typeface="+mn-ea"/>
              </a:rPr>
              <a:t>を図ることが求められます。投資可能な金額は青天井ではありませんから、優先順位をつけて効果のありそうなことから先行して進めていく必要があります。</a:t>
            </a:r>
            <a:endParaRPr lang="ja-JP" altLang="en-US" sz="3600">
              <a:sym typeface="+mn-ea"/>
            </a:endParaRPr>
          </a:p>
          <a:p>
            <a:pPr algn="l">
              <a:lnSpc>
                <a:spcPct val="110000"/>
              </a:lnSpc>
            </a:pPr>
            <a:r>
              <a:rPr lang="ja-JP" altLang="en-US" sz="3600">
                <a:sym typeface="+mn-ea"/>
              </a:rPr>
              <a:t>　まずは、</a:t>
            </a:r>
            <a:r>
              <a:rPr lang="ja-JP" altLang="en-US" sz="3600">
                <a:solidFill>
                  <a:srgbClr val="FF0000"/>
                </a:solidFill>
                <a:sym typeface="+mn-ea"/>
              </a:rPr>
              <a:t>どんなことをどの程度のレベルまで向上させる</a:t>
            </a:r>
            <a:r>
              <a:rPr lang="ja-JP" altLang="en-US" sz="3600">
                <a:sym typeface="+mn-ea"/>
              </a:rPr>
              <a:t>べきだと考えますか？</a:t>
            </a:r>
            <a:endParaRPr lang="ja-JP" altLang="en-US" sz="3600">
              <a:sym typeface="+mn-ea"/>
            </a:endParaRPr>
          </a:p>
        </p:txBody>
      </p:sp>
      <p:sp>
        <p:nvSpPr>
          <p:cNvPr id="3" name="タイトル 1"/>
          <p:cNvSpPr>
            <a:spLocks noGrp="1"/>
          </p:cNvSpPr>
          <p:nvPr/>
        </p:nvSpPr>
        <p:spPr>
          <a:xfrm>
            <a:off x="353060" y="508000"/>
            <a:ext cx="5977890" cy="1762125"/>
          </a:xfrm>
          <a:prstGeom prst="rect">
            <a:avLst/>
          </a:prstGeom>
          <a:ln w="3810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a:sym typeface="+mn-ea"/>
              </a:rPr>
              <a:t>ディスカッションのテーマ・・１</a:t>
            </a:r>
            <a:br>
              <a:rPr lang="ja-JP" altLang="en-US" sz="2800">
                <a:sym typeface="+mn-ea"/>
              </a:rPr>
            </a:br>
            <a:r>
              <a:rPr lang="ja-JP" altLang="en-US" sz="2800">
                <a:sym typeface="+mn-ea"/>
              </a:rPr>
              <a:t>昼間の利用を促進するためには</a:t>
            </a:r>
            <a:br>
              <a:rPr lang="ja-JP" altLang="en-US" sz="2800">
                <a:sym typeface="+mn-ea"/>
              </a:rPr>
            </a:br>
            <a:r>
              <a:rPr lang="ja-JP" altLang="en-US" sz="2800">
                <a:sym typeface="+mn-ea"/>
              </a:rPr>
              <a:t>どの程度のサービスレベルが必要？</a:t>
            </a:r>
            <a:endParaRPr lang="ja-JP" altLang="en-US" sz="280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サブタイトル 4"/>
          <p:cNvSpPr>
            <a:spLocks noGrp="1"/>
          </p:cNvSpPr>
          <p:nvPr>
            <p:ph type="subTitle" idx="1"/>
          </p:nvPr>
        </p:nvSpPr>
        <p:spPr>
          <a:xfrm>
            <a:off x="353060" y="2493010"/>
            <a:ext cx="11485245" cy="3926840"/>
          </a:xfrm>
        </p:spPr>
        <p:txBody>
          <a:bodyPr>
            <a:noAutofit/>
          </a:bodyPr>
          <a:p>
            <a:pPr algn="l">
              <a:lnSpc>
                <a:spcPct val="120000"/>
              </a:lnSpc>
            </a:pPr>
            <a:r>
              <a:rPr lang="ja-JP" altLang="en-US" sz="3600">
                <a:sym typeface="+mn-ea"/>
              </a:rPr>
              <a:t>　地域住民用にサブスク切符を導入するとすれば、</a:t>
            </a:r>
            <a:r>
              <a:rPr lang="ja-JP" altLang="en-US" sz="3600">
                <a:solidFill>
                  <a:srgbClr val="FF0000"/>
                </a:solidFill>
                <a:sym typeface="+mn-ea"/>
              </a:rPr>
              <a:t>どのくらいの値段</a:t>
            </a:r>
            <a:r>
              <a:rPr lang="ja-JP" altLang="en-US" sz="3600">
                <a:sym typeface="+mn-ea"/>
              </a:rPr>
              <a:t>にするのが良いでしょうか。</a:t>
            </a:r>
            <a:endParaRPr lang="ja-JP" altLang="en-US" sz="3600">
              <a:sym typeface="+mn-ea"/>
            </a:endParaRPr>
          </a:p>
          <a:p>
            <a:pPr algn="l">
              <a:lnSpc>
                <a:spcPct val="120000"/>
              </a:lnSpc>
            </a:pPr>
            <a:r>
              <a:rPr lang="ja-JP" altLang="en-US" sz="3600">
                <a:sym typeface="+mn-ea"/>
              </a:rPr>
              <a:t>　また、発売対象者は</a:t>
            </a:r>
            <a:r>
              <a:rPr lang="ja-JP" altLang="en-US" sz="3600">
                <a:solidFill>
                  <a:srgbClr val="FF0000"/>
                </a:solidFill>
                <a:sym typeface="+mn-ea"/>
              </a:rPr>
              <a:t>地域に住んでいる人たちだけ</a:t>
            </a:r>
            <a:r>
              <a:rPr lang="ja-JP" altLang="en-US" sz="3600">
                <a:sym typeface="+mn-ea"/>
              </a:rPr>
              <a:t>ですか？</a:t>
            </a:r>
            <a:r>
              <a:rPr lang="ja-JP" altLang="en-US" sz="3600">
                <a:solidFill>
                  <a:srgbClr val="FF0000"/>
                </a:solidFill>
                <a:sym typeface="+mn-ea"/>
              </a:rPr>
              <a:t>地域で働いている人も含め</a:t>
            </a:r>
            <a:r>
              <a:rPr lang="ja-JP" altLang="en-US" sz="3600">
                <a:sym typeface="+mn-ea"/>
              </a:rPr>
              <a:t>た方が良いですか？</a:t>
            </a:r>
            <a:endParaRPr lang="ja-JP" altLang="en-US" sz="3600">
              <a:sym typeface="+mn-ea"/>
            </a:endParaRPr>
          </a:p>
          <a:p>
            <a:pPr algn="l">
              <a:lnSpc>
                <a:spcPct val="120000"/>
              </a:lnSpc>
            </a:pPr>
            <a:r>
              <a:rPr lang="ja-JP" altLang="en-US" sz="3600">
                <a:sym typeface="+mn-ea"/>
              </a:rPr>
              <a:t>　具体的な導入方法を考えてみましょう。</a:t>
            </a:r>
            <a:endParaRPr lang="ja-JP" altLang="en-US" sz="3600">
              <a:sym typeface="+mn-ea"/>
            </a:endParaRPr>
          </a:p>
        </p:txBody>
      </p:sp>
      <p:sp>
        <p:nvSpPr>
          <p:cNvPr id="3" name="タイトル 1"/>
          <p:cNvSpPr>
            <a:spLocks noGrp="1"/>
          </p:cNvSpPr>
          <p:nvPr/>
        </p:nvSpPr>
        <p:spPr>
          <a:xfrm>
            <a:off x="593090" y="503555"/>
            <a:ext cx="5677535" cy="1779905"/>
          </a:xfrm>
          <a:prstGeom prst="rect">
            <a:avLst/>
          </a:prstGeom>
          <a:ln w="3810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a:sym typeface="+mn-ea"/>
              </a:rPr>
              <a:t>ディスカッションのテーマ・・２</a:t>
            </a:r>
            <a:br>
              <a:rPr lang="ja-JP" altLang="en-US" sz="2800">
                <a:sym typeface="+mn-ea"/>
              </a:rPr>
            </a:br>
            <a:r>
              <a:rPr lang="ja-JP" altLang="en-US" sz="2800">
                <a:sym typeface="+mn-ea"/>
              </a:rPr>
              <a:t>地域住民用サブスク切符の値段は</a:t>
            </a:r>
            <a:br>
              <a:rPr lang="ja-JP" altLang="en-US" sz="2800">
                <a:sym typeface="+mn-ea"/>
              </a:rPr>
            </a:br>
            <a:r>
              <a:rPr lang="ja-JP" altLang="en-US" sz="2800">
                <a:sym typeface="+mn-ea"/>
              </a:rPr>
              <a:t>いくらくらいが妥当なのか？</a:t>
            </a:r>
            <a:endParaRPr lang="ja-JP" altLang="en-US" sz="280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サブタイトル 4"/>
          <p:cNvSpPr>
            <a:spLocks noGrp="1"/>
          </p:cNvSpPr>
          <p:nvPr>
            <p:ph type="subTitle" idx="1"/>
          </p:nvPr>
        </p:nvSpPr>
        <p:spPr>
          <a:xfrm>
            <a:off x="353695" y="2035810"/>
            <a:ext cx="11485245" cy="4638040"/>
          </a:xfrm>
        </p:spPr>
        <p:txBody>
          <a:bodyPr>
            <a:noAutofit/>
          </a:bodyPr>
          <a:p>
            <a:pPr algn="l">
              <a:lnSpc>
                <a:spcPct val="110000"/>
              </a:lnSpc>
            </a:pPr>
            <a:r>
              <a:rPr lang="ja-JP" altLang="en-US" sz="3600">
                <a:sym typeface="+mn-ea"/>
              </a:rPr>
              <a:t>　来訪者向けに１日フリーの乗車券を発売していますというだけでは、インパクトは小さいですよね。</a:t>
            </a:r>
            <a:endParaRPr lang="ja-JP" altLang="en-US" sz="3600">
              <a:sym typeface="+mn-ea"/>
            </a:endParaRPr>
          </a:p>
          <a:p>
            <a:pPr algn="l">
              <a:lnSpc>
                <a:spcPct val="110000"/>
              </a:lnSpc>
            </a:pPr>
            <a:r>
              <a:rPr lang="ja-JP" altLang="en-US" sz="3600">
                <a:sym typeface="+mn-ea"/>
              </a:rPr>
              <a:t>　</a:t>
            </a:r>
            <a:r>
              <a:rPr lang="ja-JP" altLang="en-US" sz="3600">
                <a:solidFill>
                  <a:srgbClr val="FF0000"/>
                </a:solidFill>
                <a:sym typeface="+mn-ea"/>
              </a:rPr>
              <a:t>来訪者が買って使ってみたくなる切符</a:t>
            </a:r>
            <a:r>
              <a:rPr lang="ja-JP" altLang="en-US" sz="3600">
                <a:sym typeface="+mn-ea"/>
              </a:rPr>
              <a:t>にするためにはどんな</a:t>
            </a:r>
            <a:r>
              <a:rPr lang="ja-JP" altLang="en-US" sz="3600">
                <a:solidFill>
                  <a:srgbClr val="FF0000"/>
                </a:solidFill>
                <a:sym typeface="+mn-ea"/>
              </a:rPr>
              <a:t>特典</a:t>
            </a:r>
            <a:r>
              <a:rPr lang="ja-JP" altLang="en-US" sz="3600">
                <a:sym typeface="+mn-ea"/>
              </a:rPr>
              <a:t>を用意すれば良いでしょうか。</a:t>
            </a:r>
            <a:endParaRPr lang="ja-JP" altLang="en-US" sz="3600">
              <a:sym typeface="+mn-ea"/>
            </a:endParaRPr>
          </a:p>
          <a:p>
            <a:pPr algn="l">
              <a:lnSpc>
                <a:spcPct val="110000"/>
              </a:lnSpc>
            </a:pPr>
            <a:r>
              <a:rPr lang="ja-JP" altLang="en-US" sz="3600">
                <a:sym typeface="+mn-ea"/>
              </a:rPr>
              <a:t>　びっくりするような割引。ここでしかもらえないお土産。地域とタイアップした割引。何を望んでいるのか、来訪者の立場で考えてみてください。</a:t>
            </a:r>
            <a:endParaRPr lang="ja-JP" altLang="en-US" sz="3600">
              <a:sym typeface="+mn-ea"/>
            </a:endParaRPr>
          </a:p>
        </p:txBody>
      </p:sp>
      <p:sp>
        <p:nvSpPr>
          <p:cNvPr id="3" name="タイトル 1"/>
          <p:cNvSpPr>
            <a:spLocks noGrp="1"/>
          </p:cNvSpPr>
          <p:nvPr/>
        </p:nvSpPr>
        <p:spPr>
          <a:xfrm>
            <a:off x="353695" y="354965"/>
            <a:ext cx="5798185" cy="1539240"/>
          </a:xfrm>
          <a:prstGeom prst="rect">
            <a:avLst/>
          </a:prstGeom>
          <a:ln w="38100">
            <a:solidFill>
              <a:srgbClr val="00B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a:sym typeface="+mn-ea"/>
              </a:rPr>
              <a:t>ディスカッションのテーマ・・３</a:t>
            </a:r>
            <a:br>
              <a:rPr lang="ja-JP" altLang="en-US" sz="2800">
                <a:sym typeface="+mn-ea"/>
              </a:rPr>
            </a:br>
            <a:r>
              <a:rPr lang="ja-JP" altLang="en-US" sz="2800">
                <a:sym typeface="+mn-ea"/>
              </a:rPr>
              <a:t>多くの来訪者に利用してもらうために</a:t>
            </a:r>
            <a:br>
              <a:rPr lang="ja-JP" altLang="en-US" sz="2800">
                <a:sym typeface="+mn-ea"/>
              </a:rPr>
            </a:br>
            <a:r>
              <a:rPr lang="ja-JP" altLang="en-US" sz="2800">
                <a:sym typeface="+mn-ea"/>
              </a:rPr>
              <a:t>どんな特典を用意する</a:t>
            </a:r>
            <a:r>
              <a:rPr lang="ja-JP" altLang="en-US" sz="4000">
                <a:sym typeface="+mn-ea"/>
              </a:rPr>
              <a:t>？</a:t>
            </a:r>
            <a:endParaRPr lang="ja-JP" altLang="en-US" sz="400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677160" y="1765300"/>
            <a:ext cx="7092315" cy="1325880"/>
          </a:xfrm>
          <a:ln w="34925" cmpd="sng">
            <a:solidFill>
              <a:srgbClr val="00B050"/>
            </a:solidFill>
            <a:prstDash val="solid"/>
          </a:ln>
        </p:spPr>
        <p:txBody>
          <a:bodyPr/>
          <a:p>
            <a:pPr algn="ctr"/>
            <a:r>
              <a:rPr lang="ja-JP" altLang="en-US" sz="4000"/>
              <a:t>公共交通に求める</a:t>
            </a:r>
            <a:br>
              <a:rPr lang="ja-JP" altLang="en-US" sz="4000"/>
            </a:br>
            <a:r>
              <a:rPr lang="ja-JP" altLang="en-US" sz="4000"/>
              <a:t>最低限必要な便利さは？</a:t>
            </a:r>
            <a:endParaRPr lang="ja-JP" altLang="en-US" sz="4000"/>
          </a:p>
        </p:txBody>
      </p:sp>
      <p:sp>
        <p:nvSpPr>
          <p:cNvPr id="4" name="テキストボックス 3"/>
          <p:cNvSpPr txBox="1"/>
          <p:nvPr/>
        </p:nvSpPr>
        <p:spPr>
          <a:xfrm>
            <a:off x="1514475" y="905510"/>
            <a:ext cx="2767330" cy="583565"/>
          </a:xfrm>
          <a:prstGeom prst="rect">
            <a:avLst/>
          </a:prstGeom>
          <a:noFill/>
        </p:spPr>
        <p:txBody>
          <a:bodyPr wrap="square" rtlCol="0">
            <a:spAutoFit/>
          </a:bodyPr>
          <a:p>
            <a:pPr algn="ctr"/>
            <a:r>
              <a:rPr lang="ja-JP" altLang="en-US" sz="3200"/>
              <a:t>第一の命題</a:t>
            </a:r>
            <a:endParaRPr lang="ja-JP" alt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11200" y="354965"/>
            <a:ext cx="10702290" cy="701040"/>
          </a:xfrm>
          <a:ln w="25400" cmpd="sng">
            <a:solidFill>
              <a:srgbClr val="0070C0"/>
            </a:solidFill>
            <a:prstDash val="solid"/>
          </a:ln>
        </p:spPr>
        <p:txBody>
          <a:bodyPr>
            <a:normAutofit/>
          </a:bodyPr>
          <a:p>
            <a:pPr algn="l"/>
            <a:r>
              <a:rPr lang="ja-JP" altLang="en-US" sz="3600"/>
              <a:t>使える基幹的公共交通機関の最低ラインの標準指標</a:t>
            </a:r>
            <a:endParaRPr lang="ja-JP" altLang="en-US" sz="3600"/>
          </a:p>
        </p:txBody>
      </p:sp>
      <p:pic>
        <p:nvPicPr>
          <p:cNvPr id="3" name="図形 2"/>
          <p:cNvPicPr>
            <a:picLocks noChangeAspect="1"/>
          </p:cNvPicPr>
          <p:nvPr/>
        </p:nvPicPr>
        <p:blipFill>
          <a:blip r:embed="rId1"/>
          <a:stretch>
            <a:fillRect/>
          </a:stretch>
        </p:blipFill>
        <p:spPr>
          <a:xfrm>
            <a:off x="3062605" y="1440180"/>
            <a:ext cx="4953000"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9157970" cy="701040"/>
          </a:xfrm>
          <a:ln w="25400" cmpd="sng">
            <a:solidFill>
              <a:srgbClr val="0070C0"/>
            </a:solidFill>
            <a:prstDash val="solid"/>
          </a:ln>
        </p:spPr>
        <p:txBody>
          <a:bodyPr>
            <a:normAutofit/>
          </a:bodyPr>
          <a:p>
            <a:pPr algn="l"/>
            <a:r>
              <a:rPr lang="ja-JP" altLang="en-US" sz="3600">
                <a:sym typeface="+mn-ea"/>
              </a:rPr>
              <a:t>以前の勉強会で示されたサービス水準も・・・</a:t>
            </a:r>
            <a:endParaRPr lang="ja-JP" altLang="en-US" sz="3600">
              <a:sym typeface="+mn-ea"/>
            </a:endParaRPr>
          </a:p>
        </p:txBody>
      </p:sp>
      <p:sp>
        <p:nvSpPr>
          <p:cNvPr id="4" name="サブタイトル 2"/>
          <p:cNvSpPr>
            <a:spLocks noGrp="1"/>
          </p:cNvSpPr>
          <p:nvPr/>
        </p:nvSpPr>
        <p:spPr>
          <a:xfrm>
            <a:off x="803275" y="1353820"/>
            <a:ext cx="10953750" cy="53708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90000"/>
              </a:lnSpc>
              <a:spcAft>
                <a:spcPts val="0"/>
              </a:spcAft>
            </a:pPr>
            <a:r>
              <a:rPr lang="ja-JP" altLang="en-US" sz="4000">
                <a:sym typeface="+mn-ea"/>
              </a:rPr>
              <a:t>デイタイムの運転間隔</a:t>
            </a:r>
            <a:endParaRPr lang="ja-JP" altLang="en-US" sz="4000">
              <a:sym typeface="+mn-ea"/>
            </a:endParaRPr>
          </a:p>
          <a:p>
            <a:pPr algn="l">
              <a:lnSpc>
                <a:spcPct val="90000"/>
              </a:lnSpc>
              <a:spcAft>
                <a:spcPts val="0"/>
              </a:spcAft>
            </a:pPr>
            <a:r>
              <a:rPr lang="ja-JP" altLang="en-US" sz="4000">
                <a:sym typeface="+mn-ea"/>
              </a:rPr>
              <a:t>　　西桑名～阿下喜　　　</a:t>
            </a:r>
            <a:r>
              <a:rPr lang="ja-JP" altLang="en-US" sz="4000">
                <a:solidFill>
                  <a:srgbClr val="FF0000"/>
                </a:solidFill>
                <a:sym typeface="+mn-ea"/>
              </a:rPr>
              <a:t>３０分</a:t>
            </a:r>
            <a:r>
              <a:rPr lang="ja-JP" altLang="en-US" sz="4000">
                <a:sym typeface="+mn-ea"/>
              </a:rPr>
              <a:t>ヘッド</a:t>
            </a:r>
            <a:endParaRPr lang="ja-JP" altLang="en-US" sz="4000">
              <a:sym typeface="+mn-ea"/>
            </a:endParaRPr>
          </a:p>
          <a:p>
            <a:pPr algn="l">
              <a:lnSpc>
                <a:spcPct val="90000"/>
              </a:lnSpc>
              <a:spcAft>
                <a:spcPts val="0"/>
              </a:spcAft>
            </a:pPr>
            <a:r>
              <a:rPr lang="ja-JP" altLang="en-US" sz="4000">
                <a:sym typeface="+mn-ea"/>
              </a:rPr>
              <a:t>　　西桑名～星川または西桑名～東員</a:t>
            </a:r>
            <a:endParaRPr lang="ja-JP" altLang="en-US" sz="4000">
              <a:sym typeface="+mn-ea"/>
            </a:endParaRPr>
          </a:p>
          <a:p>
            <a:pPr algn="l">
              <a:lnSpc>
                <a:spcPct val="90000"/>
              </a:lnSpc>
              <a:spcAft>
                <a:spcPts val="0"/>
              </a:spcAft>
            </a:pPr>
            <a:r>
              <a:rPr lang="ja-JP" altLang="en-US" sz="4000">
                <a:sym typeface="+mn-ea"/>
              </a:rPr>
              <a:t>　　　　　　　　　　　　　　３０分ヘッドの中間に挿入</a:t>
            </a:r>
            <a:endParaRPr lang="ja-JP" altLang="en-US" sz="4000">
              <a:sym typeface="+mn-ea"/>
            </a:endParaRPr>
          </a:p>
          <a:p>
            <a:pPr algn="l">
              <a:lnSpc>
                <a:spcPct val="90000"/>
              </a:lnSpc>
              <a:spcAft>
                <a:spcPts val="0"/>
              </a:spcAft>
            </a:pPr>
            <a:r>
              <a:rPr lang="ja-JP" altLang="en-US" sz="4000">
                <a:sym typeface="+mn-ea"/>
              </a:rPr>
              <a:t>　</a:t>
            </a:r>
            <a:r>
              <a:rPr lang="ja-JP" altLang="en-US" sz="3600">
                <a:sym typeface="+mn-ea"/>
              </a:rPr>
              <a:t>　　　　西桑名駅到着１時間に４本（１５分ヘッド）</a:t>
            </a:r>
            <a:endParaRPr lang="ja-JP" altLang="en-US" sz="3600">
              <a:sym typeface="+mn-ea"/>
            </a:endParaRPr>
          </a:p>
          <a:p>
            <a:pPr algn="l">
              <a:lnSpc>
                <a:spcPct val="90000"/>
              </a:lnSpc>
              <a:spcAft>
                <a:spcPts val="0"/>
              </a:spcAft>
            </a:pPr>
            <a:endParaRPr lang="ja-JP" altLang="en-US" sz="3600">
              <a:sym typeface="+mn-ea"/>
            </a:endParaRPr>
          </a:p>
          <a:p>
            <a:pPr algn="l">
              <a:lnSpc>
                <a:spcPct val="90000"/>
              </a:lnSpc>
              <a:spcAft>
                <a:spcPts val="0"/>
              </a:spcAft>
            </a:pPr>
            <a:r>
              <a:rPr lang="ja-JP" altLang="en-US" sz="3600">
                <a:sym typeface="+mn-ea"/>
              </a:rPr>
              <a:t>　　　このあたりが</a:t>
            </a:r>
            <a:r>
              <a:rPr lang="ja-JP" altLang="en-US" sz="3600">
                <a:solidFill>
                  <a:srgbClr val="FF0000"/>
                </a:solidFill>
                <a:sym typeface="+mn-ea"/>
              </a:rPr>
              <a:t>最低限必要なサービス水準</a:t>
            </a:r>
            <a:endParaRPr lang="ja-JP" altLang="en-US" sz="3600">
              <a:solidFill>
                <a:srgbClr val="FF0000"/>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665480" y="381635"/>
            <a:ext cx="6632575" cy="701040"/>
          </a:xfrm>
          <a:ln w="25400" cmpd="sng">
            <a:solidFill>
              <a:srgbClr val="0070C0"/>
            </a:solidFill>
            <a:prstDash val="solid"/>
          </a:ln>
        </p:spPr>
        <p:txBody>
          <a:bodyPr>
            <a:normAutofit/>
          </a:bodyPr>
          <a:p>
            <a:pPr algn="l"/>
            <a:r>
              <a:rPr lang="ja-JP" altLang="en-US" sz="3600"/>
              <a:t>毎度毎度切符を買うのは面倒</a:t>
            </a:r>
            <a:endParaRPr lang="ja-JP" altLang="en-US" sz="3600"/>
          </a:p>
        </p:txBody>
      </p:sp>
      <p:sp>
        <p:nvSpPr>
          <p:cNvPr id="4" name="サブタイトル 2"/>
          <p:cNvSpPr>
            <a:spLocks noGrp="1"/>
          </p:cNvSpPr>
          <p:nvPr/>
        </p:nvSpPr>
        <p:spPr>
          <a:xfrm>
            <a:off x="512445" y="1262380"/>
            <a:ext cx="11167110" cy="53054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Aft>
                <a:spcPts val="0"/>
              </a:spcAft>
            </a:pPr>
            <a:r>
              <a:rPr lang="ja-JP" altLang="en-US" sz="3200">
                <a:sym typeface="+mn-ea"/>
              </a:rPr>
              <a:t>　都会の鉄道駅では券売機で切符を買っている人をほとんど見かけません。大半が</a:t>
            </a:r>
            <a:r>
              <a:rPr lang="en-US" altLang="ja-JP" sz="3200">
                <a:sym typeface="+mn-ea"/>
              </a:rPr>
              <a:t>suica</a:t>
            </a:r>
            <a:r>
              <a:rPr lang="ja-JP" altLang="en-US" sz="3200">
                <a:sym typeface="+mn-ea"/>
              </a:rPr>
              <a:t>や</a:t>
            </a:r>
            <a:r>
              <a:rPr lang="en-US" altLang="ja-JP" sz="3200">
                <a:sym typeface="+mn-ea"/>
              </a:rPr>
              <a:t>TOICA</a:t>
            </a:r>
            <a:r>
              <a:rPr lang="ja-JP" altLang="en-US" sz="3200">
                <a:sym typeface="+mn-ea"/>
              </a:rPr>
              <a:t>など</a:t>
            </a:r>
            <a:r>
              <a:rPr lang="en-US" altLang="ja-JP" sz="3200">
                <a:solidFill>
                  <a:srgbClr val="FF0000"/>
                </a:solidFill>
                <a:sym typeface="+mn-ea"/>
              </a:rPr>
              <a:t>IC</a:t>
            </a:r>
            <a:r>
              <a:rPr lang="ja-JP" altLang="en-US" sz="3200">
                <a:solidFill>
                  <a:srgbClr val="FF0000"/>
                </a:solidFill>
                <a:sym typeface="+mn-ea"/>
              </a:rPr>
              <a:t>カード乗車券</a:t>
            </a:r>
            <a:r>
              <a:rPr lang="ja-JP" altLang="en-US" sz="3200">
                <a:sym typeface="+mn-ea"/>
              </a:rPr>
              <a:t>を利用しており、駅の券売機は少なくなり、磁気切符が使える改札機がごく僅かになってしまいました。　　　</a:t>
            </a:r>
            <a:endParaRPr lang="ja-JP" altLang="en-US" sz="3200">
              <a:sym typeface="+mn-ea"/>
            </a:endParaRPr>
          </a:p>
          <a:p>
            <a:pPr algn="l">
              <a:lnSpc>
                <a:spcPct val="110000"/>
              </a:lnSpc>
              <a:spcAft>
                <a:spcPts val="0"/>
              </a:spcAft>
            </a:pPr>
            <a:r>
              <a:rPr lang="ja-JP" altLang="en-US" sz="3200">
                <a:sym typeface="+mn-ea"/>
              </a:rPr>
              <a:t>　</a:t>
            </a:r>
            <a:r>
              <a:rPr lang="ja-JP" altLang="en-US" sz="3200">
                <a:solidFill>
                  <a:srgbClr val="FF0000"/>
                </a:solidFill>
                <a:sym typeface="+mn-ea"/>
              </a:rPr>
              <a:t>北勢線でも今年の３月１日からようやく</a:t>
            </a:r>
            <a:r>
              <a:rPr lang="en-US" altLang="ja-JP" sz="3200">
                <a:solidFill>
                  <a:srgbClr val="FF0000"/>
                </a:solidFill>
                <a:sym typeface="+mn-ea"/>
              </a:rPr>
              <a:t>IC</a:t>
            </a:r>
            <a:r>
              <a:rPr lang="ja-JP" altLang="en-US" sz="3200">
                <a:solidFill>
                  <a:srgbClr val="FF0000"/>
                </a:solidFill>
                <a:sym typeface="+mn-ea"/>
              </a:rPr>
              <a:t>カード乗車券が使える</a:t>
            </a:r>
            <a:r>
              <a:rPr lang="ja-JP" altLang="en-US" sz="3200">
                <a:sym typeface="+mn-ea"/>
              </a:rPr>
              <a:t>ようになり、</a:t>
            </a:r>
            <a:r>
              <a:rPr lang="en-US" altLang="ja-JP" sz="3200">
                <a:sym typeface="+mn-ea"/>
              </a:rPr>
              <a:t>IC</a:t>
            </a:r>
            <a:r>
              <a:rPr lang="ja-JP" altLang="en-US" sz="3200">
                <a:sym typeface="+mn-ea"/>
              </a:rPr>
              <a:t>カード乗車券を利用するのが日常の光景になりました。ようやく世間並みのレベルになったのかと思ったら、昨今は</a:t>
            </a:r>
            <a:r>
              <a:rPr lang="ja-JP" altLang="en-US" sz="3200">
                <a:solidFill>
                  <a:srgbClr val="FF0000"/>
                </a:solidFill>
                <a:sym typeface="+mn-ea"/>
              </a:rPr>
              <a:t>クレジットカードタッチ決済</a:t>
            </a:r>
            <a:r>
              <a:rPr lang="ja-JP" altLang="en-US" sz="3200">
                <a:sym typeface="+mn-ea"/>
              </a:rPr>
              <a:t>や</a:t>
            </a:r>
            <a:r>
              <a:rPr lang="ja-JP" altLang="en-US" sz="3200">
                <a:solidFill>
                  <a:srgbClr val="FF0000"/>
                </a:solidFill>
                <a:sym typeface="+mn-ea"/>
              </a:rPr>
              <a:t>ＱＲコード決済</a:t>
            </a:r>
            <a:r>
              <a:rPr lang="ja-JP" altLang="en-US" sz="3200">
                <a:sym typeface="+mn-ea"/>
              </a:rPr>
              <a:t>といった仕組みを導入する会社も増えており、世間の常識は変わりつつあります。</a:t>
            </a:r>
            <a:endParaRPr lang="ja-JP" altLang="en-US" sz="320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a:xfrm>
            <a:off x="721360" y="344805"/>
            <a:ext cx="9853930" cy="701040"/>
          </a:xfrm>
          <a:ln w="25400" cmpd="sng">
            <a:solidFill>
              <a:srgbClr val="0070C0"/>
            </a:solidFill>
            <a:prstDash val="solid"/>
          </a:ln>
        </p:spPr>
        <p:txBody>
          <a:bodyPr>
            <a:normAutofit/>
          </a:bodyPr>
          <a:p>
            <a:pPr algn="l"/>
            <a:r>
              <a:rPr lang="ja-JP" altLang="en-US" sz="3600">
                <a:sym typeface="+mn-ea"/>
              </a:rPr>
              <a:t>来訪者でも便利に利用できるようにするには・・・</a:t>
            </a:r>
            <a:endParaRPr lang="ja-JP" altLang="en-US" sz="3600">
              <a:sym typeface="+mn-ea"/>
            </a:endParaRPr>
          </a:p>
        </p:txBody>
      </p:sp>
      <p:sp>
        <p:nvSpPr>
          <p:cNvPr id="4" name="サブタイトル 2"/>
          <p:cNvSpPr>
            <a:spLocks noGrp="1"/>
          </p:cNvSpPr>
          <p:nvPr/>
        </p:nvSpPr>
        <p:spPr>
          <a:xfrm>
            <a:off x="803275" y="1353820"/>
            <a:ext cx="10953750" cy="53708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90000"/>
              </a:lnSpc>
              <a:spcAft>
                <a:spcPts val="0"/>
              </a:spcAft>
            </a:pPr>
            <a:r>
              <a:rPr lang="ja-JP" altLang="en-US" sz="4000">
                <a:sym typeface="+mn-ea"/>
              </a:rPr>
              <a:t>運転間隔</a:t>
            </a:r>
            <a:endParaRPr lang="ja-JP" altLang="en-US" sz="4000">
              <a:sym typeface="+mn-ea"/>
            </a:endParaRPr>
          </a:p>
          <a:p>
            <a:pPr algn="l">
              <a:lnSpc>
                <a:spcPct val="90000"/>
              </a:lnSpc>
              <a:spcAft>
                <a:spcPts val="0"/>
              </a:spcAft>
            </a:pPr>
            <a:r>
              <a:rPr lang="ja-JP" altLang="en-US" sz="4000">
                <a:sym typeface="+mn-ea"/>
              </a:rPr>
              <a:t>　　</a:t>
            </a:r>
            <a:r>
              <a:rPr lang="ja-JP" altLang="en-US" sz="4000">
                <a:solidFill>
                  <a:srgbClr val="FF0000"/>
                </a:solidFill>
                <a:sym typeface="+mn-ea"/>
              </a:rPr>
              <a:t>毎時同じ時刻</a:t>
            </a:r>
            <a:r>
              <a:rPr lang="ja-JP" altLang="en-US" sz="4000">
                <a:sym typeface="+mn-ea"/>
              </a:rPr>
              <a:t>の発車（等時隔ダイヤ）</a:t>
            </a:r>
            <a:endParaRPr lang="ja-JP" altLang="en-US" sz="4000">
              <a:sym typeface="+mn-ea"/>
            </a:endParaRPr>
          </a:p>
          <a:p>
            <a:pPr algn="l">
              <a:lnSpc>
                <a:spcPct val="90000"/>
              </a:lnSpc>
              <a:spcAft>
                <a:spcPts val="0"/>
              </a:spcAft>
            </a:pPr>
            <a:r>
              <a:rPr lang="ja-JP" altLang="en-US" sz="4000">
                <a:sym typeface="+mn-ea"/>
              </a:rPr>
              <a:t>乗り継ぎ</a:t>
            </a:r>
            <a:endParaRPr lang="ja-JP" altLang="en-US" sz="4000">
              <a:sym typeface="+mn-ea"/>
            </a:endParaRPr>
          </a:p>
          <a:p>
            <a:pPr algn="l">
              <a:lnSpc>
                <a:spcPct val="90000"/>
              </a:lnSpc>
              <a:spcAft>
                <a:spcPts val="0"/>
              </a:spcAft>
            </a:pPr>
            <a:r>
              <a:rPr lang="ja-JP" altLang="en-US" sz="4000">
                <a:sym typeface="+mn-ea"/>
              </a:rPr>
              <a:t>　　バス等との</a:t>
            </a:r>
            <a:r>
              <a:rPr lang="ja-JP" altLang="en-US" sz="4000">
                <a:solidFill>
                  <a:srgbClr val="FF0000"/>
                </a:solidFill>
                <a:sym typeface="+mn-ea"/>
              </a:rPr>
              <a:t>便利な接続</a:t>
            </a:r>
            <a:r>
              <a:rPr lang="ja-JP" altLang="en-US" sz="4000">
                <a:solidFill>
                  <a:schemeClr val="tx1"/>
                </a:solidFill>
                <a:sym typeface="+mn-ea"/>
              </a:rPr>
              <a:t>（シームレスな乗継）</a:t>
            </a:r>
            <a:endParaRPr lang="ja-JP" altLang="en-US" sz="4000">
              <a:sym typeface="+mn-ea"/>
            </a:endParaRPr>
          </a:p>
          <a:p>
            <a:pPr algn="l">
              <a:lnSpc>
                <a:spcPct val="90000"/>
              </a:lnSpc>
              <a:spcAft>
                <a:spcPts val="0"/>
              </a:spcAft>
            </a:pPr>
            <a:r>
              <a:rPr lang="ja-JP" altLang="en-US" sz="4000">
                <a:sym typeface="+mn-ea"/>
              </a:rPr>
              <a:t>結節点</a:t>
            </a:r>
            <a:endParaRPr lang="ja-JP" altLang="en-US" sz="4000">
              <a:sym typeface="+mn-ea"/>
            </a:endParaRPr>
          </a:p>
          <a:p>
            <a:pPr algn="l">
              <a:lnSpc>
                <a:spcPct val="90000"/>
              </a:lnSpc>
              <a:spcAft>
                <a:spcPts val="0"/>
              </a:spcAft>
            </a:pPr>
            <a:r>
              <a:rPr lang="ja-JP" altLang="en-US" sz="4000">
                <a:sym typeface="+mn-ea"/>
              </a:rPr>
              <a:t>　　</a:t>
            </a:r>
            <a:r>
              <a:rPr lang="ja-JP" altLang="en-US" sz="4000">
                <a:solidFill>
                  <a:srgbClr val="FF0000"/>
                </a:solidFill>
                <a:sym typeface="+mn-ea"/>
              </a:rPr>
              <a:t>分かりやすい案内</a:t>
            </a:r>
            <a:endParaRPr lang="ja-JP" altLang="en-US" sz="4000">
              <a:sym typeface="+mn-ea"/>
            </a:endParaRPr>
          </a:p>
          <a:p>
            <a:pPr algn="l">
              <a:lnSpc>
                <a:spcPct val="90000"/>
              </a:lnSpc>
              <a:spcAft>
                <a:spcPts val="0"/>
              </a:spcAft>
            </a:pPr>
            <a:r>
              <a:rPr lang="ja-JP" altLang="en-US" sz="4000">
                <a:sym typeface="+mn-ea"/>
              </a:rPr>
              <a:t>　　トイレ、売店等の</a:t>
            </a:r>
            <a:r>
              <a:rPr lang="ja-JP" altLang="en-US" sz="4000">
                <a:solidFill>
                  <a:srgbClr val="FF0000"/>
                </a:solidFill>
                <a:sym typeface="+mn-ea"/>
              </a:rPr>
              <a:t>施設</a:t>
            </a:r>
            <a:endParaRPr lang="ja-JP" altLang="en-US" sz="4000">
              <a:solidFill>
                <a:srgbClr val="FF0000"/>
              </a:solidFill>
              <a:sym typeface="+mn-ea"/>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lang="ja-JP"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5535</Words>
  <Application>WPS Presentation</Application>
  <PresentationFormat>宽屏</PresentationFormat>
  <Paragraphs>227</Paragraphs>
  <Slides>42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Arial</vt:lpstr>
      <vt:lpstr>ＭＳ Ｐゴシック</vt:lpstr>
      <vt:lpstr>Wingdings</vt:lpstr>
      <vt:lpstr>Calibri Light</vt:lpstr>
      <vt:lpstr>Calibri</vt:lpstr>
      <vt:lpstr>Microsoft YaHei</vt:lpstr>
      <vt:lpstr>ＭＳ Ｐゴシック</vt:lpstr>
      <vt:lpstr>Arial Unicode MS</vt:lpstr>
      <vt:lpstr>Office テーマ</vt:lpstr>
      <vt:lpstr>北勢線の定期外利用を 増やす方策を考える</vt:lpstr>
      <vt:lpstr>今日のディスカッションのテーマは・・・</vt:lpstr>
      <vt:lpstr>多くのお客様に利用してもらうためには</vt:lpstr>
      <vt:lpstr>定期外利用者の 公共交通に求めるレベル感</vt:lpstr>
      <vt:lpstr>公共交通に求める 最低限必要な便利さは？</vt:lpstr>
      <vt:lpstr>使える基幹的公共交通機関の最低ラインの標準指標</vt:lpstr>
      <vt:lpstr>以前の勉強会で示されたサービス水準も・・・</vt:lpstr>
      <vt:lpstr>毎度毎度切符を買うのは面倒</vt:lpstr>
      <vt:lpstr>来訪者でも便利に利用できるようにするには・・・</vt:lpstr>
      <vt:lpstr>今の施設、車両では・・・</vt:lpstr>
      <vt:lpstr>お得感をどうやって演出する？</vt:lpstr>
      <vt:lpstr>熊本の公共交通無料デーでは人であふれていた</vt:lpstr>
      <vt:lpstr>無料デーの地域への経済効果は大きい</vt:lpstr>
      <vt:lpstr>お得感を感じれば自動車から転換する人も・・・</vt:lpstr>
      <vt:lpstr>多くの人が利用してくれる お得感のある運賃</vt:lpstr>
      <vt:lpstr>ウィーン市の公共交通運賃</vt:lpstr>
      <vt:lpstr>ヨーロッパの公共交通のサブスク共通切符</vt:lpstr>
      <vt:lpstr>公共サービスとしての都市公共交通運賃</vt:lpstr>
      <vt:lpstr>公共交通は公共サービスという考え方</vt:lpstr>
      <vt:lpstr>北勢線沿線サブスク切符を こんな値段で設定したら・・・</vt:lpstr>
      <vt:lpstr>市町境界でで区切るゾーン運賃を考えれば</vt:lpstr>
      <vt:lpstr>この設定のサブスク切符の利用が進むとしたら・・・</vt:lpstr>
      <vt:lpstr>従来と同じ収支の状況を保つためには・・・</vt:lpstr>
      <vt:lpstr>通学定期券でも 昼間利用者を増やせます</vt:lpstr>
      <vt:lpstr>通学定期は全線有効の１種類のみにしたら・・・</vt:lpstr>
      <vt:lpstr>収受するのは通学区間の通勤定期運賃</vt:lpstr>
      <vt:lpstr>沿線外からの来訪者にも 利用しやすく</vt:lpstr>
      <vt:lpstr>一元の来訪者用　１日フリー乗車券</vt:lpstr>
      <vt:lpstr>従来の三岐鉄道の企画切符、フリー切符</vt:lpstr>
      <vt:lpstr>北勢線ＩＣカード導入でお得感が下がった一日乗車券</vt:lpstr>
      <vt:lpstr>三岐線の一日乗車券</vt:lpstr>
      <vt:lpstr>北勢線はＩＣＯＣＡ導入で電子化</vt:lpstr>
      <vt:lpstr>来訪者に便利でお得と感じてもらうには</vt:lpstr>
      <vt:lpstr>他社の取り組み事例</vt:lpstr>
      <vt:lpstr>スマホアプリの１日フリー乗車券</vt:lpstr>
      <vt:lpstr>長崎電気軌道の路面電車の一日乗車券</vt:lpstr>
      <vt:lpstr>えちぜん鉄道ではアテンダントが乗っている</vt:lpstr>
      <vt:lpstr>工夫次第で色々なやり方ができる</vt:lpstr>
      <vt:lpstr>ディスカッションのテーマ・・１ 昼間の利用を促進するためには どの程度のサービスレベルが必要？</vt:lpstr>
      <vt:lpstr>ディスカッション・１－２　長期的にはどれくらいのレベルを目指す？</vt:lpstr>
      <vt:lpstr>ディスカッションのテーマ・・２ 地域住民用サブスク切符の値段は いくらくらいが妥当なのか？</vt:lpstr>
      <vt:lpstr>ディスカッションのテーマ・・３ 多くの来訪者に利用してもらうために どんな特典を用意する？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fumito</dc:creator>
  <cp:lastModifiedBy>fumito</cp:lastModifiedBy>
  <cp:revision>675</cp:revision>
  <dcterms:created xsi:type="dcterms:W3CDTF">2021-09-12T12:22:00Z</dcterms:created>
  <dcterms:modified xsi:type="dcterms:W3CDTF">2025-08-16T06:21:02Z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1041-10.8.2.6704</vt:lpwstr>
  </property>
</Properties>
</file>